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69" r:id="rId4"/>
    <p:sldId id="270" r:id="rId5"/>
    <p:sldId id="271" r:id="rId6"/>
    <p:sldId id="272" r:id="rId7"/>
    <p:sldId id="273" r:id="rId8"/>
    <p:sldId id="278" r:id="rId9"/>
    <p:sldId id="274" r:id="rId10"/>
    <p:sldId id="275" r:id="rId11"/>
    <p:sldId id="276" r:id="rId12"/>
    <p:sldId id="27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160" d="100"/>
          <a:sy n="160" d="100"/>
        </p:scale>
        <p:origin x="108"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E04F3E-5F89-4BAC-8FE0-68CFB2569FF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418ABDA-021A-4D7E-A98E-D0ED1ACB05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6971A31-B026-4655-B1E8-8EF129F99EE4}"/>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5" name="Espace réservé du pied de page 4">
            <a:extLst>
              <a:ext uri="{FF2B5EF4-FFF2-40B4-BE49-F238E27FC236}">
                <a16:creationId xmlns:a16="http://schemas.microsoft.com/office/drawing/2014/main" id="{623B66D0-DC5A-48FD-B3E4-EC1F3B68256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E4FF52F-A8B4-4E25-996F-0001CB021B77}"/>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3791314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E1B76B-160D-4068-AC84-A97B1D30026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CE46C1A-7760-4447-B340-DF79F1C7A33C}"/>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245C821-BC84-452C-A025-0416B6FB50DD}"/>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5" name="Espace réservé du pied de page 4">
            <a:extLst>
              <a:ext uri="{FF2B5EF4-FFF2-40B4-BE49-F238E27FC236}">
                <a16:creationId xmlns:a16="http://schemas.microsoft.com/office/drawing/2014/main" id="{4AA2BA09-86F0-4479-B204-2C8F779B8C7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BF0A352-A65E-49B4-8133-5B7AD48ECFE6}"/>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3813351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2724821-AA7F-406A-8660-BDD662A708F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63CF9AA-B7B7-4E51-A8CD-C3ADB231CD5F}"/>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B7DA99F-C3B9-4B54-93A7-0B8E3D8CAD6A}"/>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5" name="Espace réservé du pied de page 4">
            <a:extLst>
              <a:ext uri="{FF2B5EF4-FFF2-40B4-BE49-F238E27FC236}">
                <a16:creationId xmlns:a16="http://schemas.microsoft.com/office/drawing/2014/main" id="{ABBEA689-4983-4239-A9A2-3EDB64CAD2D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435AB5-3C22-4D61-8DE3-AF40144E87D7}"/>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3541058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10_Titre+texte+num page+date+pdp - fond sombre">
    <p:bg>
      <p:bgPr>
        <a:blipFill>
          <a:blip r:embed="rId2">
            <a:lum/>
          </a:blip>
          <a:stretch/>
        </a:blipFill>
        <a:effectLst/>
      </p:bgPr>
    </p:bg>
    <p:spTree>
      <p:nvGrpSpPr>
        <p:cNvPr id="1" name=""/>
        <p:cNvGrpSpPr/>
        <p:nvPr/>
      </p:nvGrpSpPr>
      <p:grpSpPr bwMode="auto">
        <a:xfrm>
          <a:off x="0" y="0"/>
          <a:ext cx="0" cy="0"/>
          <a:chOff x="0" y="0"/>
          <a:chExt cx="0" cy="0"/>
        </a:xfrm>
      </p:grpSpPr>
      <p:sp>
        <p:nvSpPr>
          <p:cNvPr id="5" name="Titre 1"/>
          <p:cNvSpPr>
            <a:spLocks noGrp="1"/>
          </p:cNvSpPr>
          <p:nvPr>
            <p:ph type="title" hasCustomPrompt="1"/>
          </p:nvPr>
        </p:nvSpPr>
        <p:spPr bwMode="auto">
          <a:xfrm>
            <a:off x="1249680" y="365125"/>
            <a:ext cx="10104120" cy="1325563"/>
          </a:xfrm>
          <a:prstGeom prst="rect">
            <a:avLst/>
          </a:prstGeom>
        </p:spPr>
        <p:txBody>
          <a:bodyPr/>
          <a:lstStyle>
            <a:lvl1pPr>
              <a:defRPr b="1">
                <a:solidFill>
                  <a:schemeClr val="bg1"/>
                </a:solidFill>
              </a:defRPr>
            </a:lvl1pPr>
          </a:lstStyle>
          <a:p>
            <a:pPr>
              <a:defRPr/>
            </a:pPr>
            <a:r>
              <a:rPr lang="fr-FR"/>
              <a:t>Titre de la page</a:t>
            </a:r>
            <a:endParaRPr/>
          </a:p>
        </p:txBody>
      </p:sp>
      <p:sp>
        <p:nvSpPr>
          <p:cNvPr id="6" name="Espace réservé du contenu 2"/>
          <p:cNvSpPr>
            <a:spLocks noGrp="1"/>
          </p:cNvSpPr>
          <p:nvPr>
            <p:ph idx="1"/>
          </p:nvPr>
        </p:nvSpPr>
        <p:spPr bwMode="auto">
          <a:xfrm>
            <a:off x="838200" y="1825625"/>
            <a:ext cx="10515600" cy="435133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7" name="Espace réservé de la date 3"/>
          <p:cNvSpPr>
            <a:spLocks noGrp="1"/>
          </p:cNvSpPr>
          <p:nvPr>
            <p:ph type="dt" sz="half" idx="10"/>
          </p:nvPr>
        </p:nvSpPr>
        <p:spPr bwMode="auto">
          <a:xfrm>
            <a:off x="838200" y="6356350"/>
            <a:ext cx="2743200" cy="365125"/>
          </a:xfrm>
          <a:prstGeom prst="rect">
            <a:avLst/>
          </a:prstGeom>
        </p:spPr>
        <p:txBody>
          <a:bodyPr/>
          <a:lstStyle>
            <a:lvl1pPr>
              <a:defRPr>
                <a:solidFill>
                  <a:schemeClr val="bg1"/>
                </a:solidFill>
              </a:defRPr>
            </a:lvl1pPr>
          </a:lstStyle>
          <a:p>
            <a:pPr>
              <a:defRPr/>
            </a:pPr>
            <a:fld id="{2CCAA339-CCD6-49DF-8F49-613F388DD7F8}" type="datetimeFigureOut">
              <a:rPr lang="fr-FR"/>
              <a:t>29/02/2024</a:t>
            </a:fld>
            <a:endParaRPr lang="fr-FR"/>
          </a:p>
        </p:txBody>
      </p:sp>
      <p:sp>
        <p:nvSpPr>
          <p:cNvPr id="8" name="Espace réservé du pied de page 4"/>
          <p:cNvSpPr>
            <a:spLocks noGrp="1"/>
          </p:cNvSpPr>
          <p:nvPr>
            <p:ph type="ftr" sz="quarter" idx="11"/>
          </p:nvPr>
        </p:nvSpPr>
        <p:spPr bwMode="auto">
          <a:xfrm>
            <a:off x="4038600" y="6356350"/>
            <a:ext cx="4114800" cy="365125"/>
          </a:xfrm>
          <a:prstGeom prst="rect">
            <a:avLst/>
          </a:prstGeom>
        </p:spPr>
        <p:txBody>
          <a:bodyPr/>
          <a:lstStyle>
            <a:lvl1pPr>
              <a:defRPr>
                <a:solidFill>
                  <a:schemeClr val="bg1"/>
                </a:solidFill>
              </a:defRPr>
            </a:lvl1pPr>
          </a:lstStyle>
          <a:p>
            <a:pPr>
              <a:defRPr/>
            </a:pPr>
            <a:endParaRPr lang="fr-FR"/>
          </a:p>
        </p:txBody>
      </p:sp>
      <p:sp>
        <p:nvSpPr>
          <p:cNvPr id="9" name="Espace réservé du numéro de diapositive 5"/>
          <p:cNvSpPr>
            <a:spLocks noGrp="1"/>
          </p:cNvSpPr>
          <p:nvPr>
            <p:ph type="sldNum" sz="quarter" idx="12"/>
          </p:nvPr>
        </p:nvSpPr>
        <p:spPr bwMode="auto">
          <a:xfrm>
            <a:off x="8610600" y="6356350"/>
            <a:ext cx="2743200" cy="365125"/>
          </a:xfrm>
          <a:prstGeom prst="rect">
            <a:avLst/>
          </a:prstGeom>
        </p:spPr>
        <p:txBody>
          <a:bodyPr/>
          <a:lstStyle>
            <a:lvl1pPr>
              <a:defRPr>
                <a:solidFill>
                  <a:schemeClr val="bg1"/>
                </a:solidFill>
              </a:defRPr>
            </a:lvl1pPr>
          </a:lstStyle>
          <a:p>
            <a:pPr>
              <a:defRPr/>
            </a:pPr>
            <a:fld id="{862ACBAA-EBD7-406A-8001-53CDDB09CFA8}" type="slidenum">
              <a:rPr lang="fr-FR"/>
              <a:t>‹N°›</a:t>
            </a:fld>
            <a:endParaRPr lang="fr-FR"/>
          </a:p>
        </p:txBody>
      </p:sp>
    </p:spTree>
    <p:extLst>
      <p:ext uri="{BB962C8B-B14F-4D97-AF65-F5344CB8AC3E}">
        <p14:creationId xmlns:p14="http://schemas.microsoft.com/office/powerpoint/2010/main" val="2065486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userDrawn="1">
  <p:cSld name="5_Titre+texte 5 niveaux">
    <p:spTree>
      <p:nvGrpSpPr>
        <p:cNvPr id="1" name=""/>
        <p:cNvGrpSpPr/>
        <p:nvPr/>
      </p:nvGrpSpPr>
      <p:grpSpPr bwMode="auto">
        <a:xfrm>
          <a:off x="0" y="0"/>
          <a:ext cx="0" cy="0"/>
          <a:chOff x="0" y="0"/>
          <a:chExt cx="0" cy="0"/>
        </a:xfrm>
      </p:grpSpPr>
      <p:pic>
        <p:nvPicPr>
          <p:cNvPr id="5" name="Image 4"/>
          <p:cNvPicPr>
            <a:picLocks noChangeAspect="1"/>
          </p:cNvPicPr>
          <p:nvPr userDrawn="1"/>
        </p:nvPicPr>
        <p:blipFill>
          <a:blip r:embed="rId2"/>
          <a:stretch/>
        </p:blipFill>
        <p:spPr bwMode="auto">
          <a:xfrm>
            <a:off x="1269920" y="351782"/>
            <a:ext cx="1107520" cy="220748"/>
          </a:xfrm>
          <a:prstGeom prst="rect">
            <a:avLst/>
          </a:prstGeom>
        </p:spPr>
      </p:pic>
      <p:pic>
        <p:nvPicPr>
          <p:cNvPr id="6" name="Image 8"/>
          <p:cNvPicPr>
            <a:picLocks noChangeAspect="1"/>
          </p:cNvPicPr>
          <p:nvPr userDrawn="1"/>
        </p:nvPicPr>
        <p:blipFill>
          <a:blip r:embed="rId3"/>
          <a:stretch/>
        </p:blipFill>
        <p:spPr bwMode="auto">
          <a:xfrm>
            <a:off x="7000036" y="-26894"/>
            <a:ext cx="5191964" cy="2233752"/>
          </a:xfrm>
          <a:prstGeom prst="rect">
            <a:avLst/>
          </a:prstGeom>
        </p:spPr>
      </p:pic>
      <p:sp>
        <p:nvSpPr>
          <p:cNvPr id="7" name="Espace réservé du contenu 2"/>
          <p:cNvSpPr>
            <a:spLocks noGrp="1"/>
          </p:cNvSpPr>
          <p:nvPr>
            <p:ph idx="1"/>
          </p:nvPr>
        </p:nvSpPr>
        <p:spPr bwMode="auto">
          <a:xfrm>
            <a:off x="1269920" y="2111604"/>
            <a:ext cx="10505519" cy="4583836"/>
          </a:xfrm>
          <a:prstGeom prst="rect">
            <a:avLst/>
          </a:prstGeo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8" name="Titre 1"/>
          <p:cNvSpPr>
            <a:spLocks noGrp="1"/>
          </p:cNvSpPr>
          <p:nvPr>
            <p:ph type="title"/>
          </p:nvPr>
        </p:nvSpPr>
        <p:spPr bwMode="auto">
          <a:xfrm>
            <a:off x="1269920" y="988050"/>
            <a:ext cx="8712200" cy="1325563"/>
          </a:xfrm>
          <a:prstGeom prst="rect">
            <a:avLst/>
          </a:prstGeom>
        </p:spPr>
        <p:txBody>
          <a:bodyPr/>
          <a:lstStyle>
            <a:lvl1pPr>
              <a:defRPr b="1">
                <a:solidFill>
                  <a:srgbClr val="002060"/>
                </a:solidFill>
              </a:defRPr>
            </a:lvl1pPr>
          </a:lstStyle>
          <a:p>
            <a:pPr>
              <a:defRPr/>
            </a:pPr>
            <a:r>
              <a:rPr lang="fr-FR"/>
              <a:t>Modifiez le style du titre</a:t>
            </a:r>
            <a:endParaRPr/>
          </a:p>
        </p:txBody>
      </p:sp>
      <p:pic>
        <p:nvPicPr>
          <p:cNvPr id="9" name="Image 8"/>
          <p:cNvPicPr>
            <a:picLocks noChangeAspect="1"/>
          </p:cNvPicPr>
          <p:nvPr userDrawn="1"/>
        </p:nvPicPr>
        <p:blipFill>
          <a:blip r:embed="rId4"/>
          <a:stretch/>
        </p:blipFill>
        <p:spPr bwMode="auto">
          <a:xfrm>
            <a:off x="191344" y="73144"/>
            <a:ext cx="907584" cy="907584"/>
          </a:xfrm>
          <a:prstGeom prst="rect">
            <a:avLst/>
          </a:prstGeom>
        </p:spPr>
      </p:pic>
    </p:spTree>
    <p:extLst>
      <p:ext uri="{BB962C8B-B14F-4D97-AF65-F5344CB8AC3E}">
        <p14:creationId xmlns:p14="http://schemas.microsoft.com/office/powerpoint/2010/main" val="3986295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1A19C6-D8E6-413A-B91B-A1E24D6AD2A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F9AEF8E-D754-4693-9E65-96079BBE569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8C8E38-10FE-4368-B289-1086F9AF6F77}"/>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5" name="Espace réservé du pied de page 4">
            <a:extLst>
              <a:ext uri="{FF2B5EF4-FFF2-40B4-BE49-F238E27FC236}">
                <a16:creationId xmlns:a16="http://schemas.microsoft.com/office/drawing/2014/main" id="{9ECC51DA-5BE2-4449-A4FB-A501BB3FF0D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F4F3D1-FAE2-469D-B4C6-9FCA478004BD}"/>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1307906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04FA9-640E-425A-A672-F5F359B2EAF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6BEA5BD-2A79-444C-87D3-FD085E432D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81F7391-83CC-4AB3-ACD6-23C898489C37}"/>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5" name="Espace réservé du pied de page 4">
            <a:extLst>
              <a:ext uri="{FF2B5EF4-FFF2-40B4-BE49-F238E27FC236}">
                <a16:creationId xmlns:a16="http://schemas.microsoft.com/office/drawing/2014/main" id="{4A043543-BFAE-4A00-9A27-7F4128743AD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06A65D2-8F2F-454B-9E5E-E5BA368C101C}"/>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2268602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691EF9-6914-455A-B07C-8731C2E8B85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59B1B63-80B7-4F39-A54A-7585BBE48166}"/>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D8ABCE5-DE1E-47EF-B768-58FB9534EAE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EE6923A-2E13-4227-B399-ABAC5D532FAB}"/>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6" name="Espace réservé du pied de page 5">
            <a:extLst>
              <a:ext uri="{FF2B5EF4-FFF2-40B4-BE49-F238E27FC236}">
                <a16:creationId xmlns:a16="http://schemas.microsoft.com/office/drawing/2014/main" id="{87375429-95D5-4CA6-9D97-012E0F05867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4B6464-11DC-498C-88B0-8CDAC7C267CD}"/>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3449397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A3782C-BEBF-428D-B210-B81766F878D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834E9D9-5874-440D-9D95-792B5A1BF1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456F192-353F-4CDE-A5F9-70ADBCFF15AB}"/>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C42D84A-8D90-44DB-AA50-1805F68D41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ACAEC89-00D0-4D04-AB99-339417015D76}"/>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5EC686C-A69B-47CF-B36E-1D75F33FA867}"/>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8" name="Espace réservé du pied de page 7">
            <a:extLst>
              <a:ext uri="{FF2B5EF4-FFF2-40B4-BE49-F238E27FC236}">
                <a16:creationId xmlns:a16="http://schemas.microsoft.com/office/drawing/2014/main" id="{A9E04515-D0C3-450D-8210-942412693FC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CB7CC69-4EE1-4FCE-BB1A-99A6537CE9B7}"/>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27456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064316-9F84-4A46-852C-E143A3896F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A69E781-7067-45D8-8E94-1F9F98F0273B}"/>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4" name="Espace réservé du pied de page 3">
            <a:extLst>
              <a:ext uri="{FF2B5EF4-FFF2-40B4-BE49-F238E27FC236}">
                <a16:creationId xmlns:a16="http://schemas.microsoft.com/office/drawing/2014/main" id="{F2E9F3FC-7F6B-4F05-BB9C-A5A60A0879A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A2AEE4B-A029-42C7-89AB-0EBA09300D18}"/>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275025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BF95BBD-77EB-453A-8255-CCA7ADE13E64}"/>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3" name="Espace réservé du pied de page 2">
            <a:extLst>
              <a:ext uri="{FF2B5EF4-FFF2-40B4-BE49-F238E27FC236}">
                <a16:creationId xmlns:a16="http://schemas.microsoft.com/office/drawing/2014/main" id="{1AAE15D8-9F0A-4595-B464-57FD3277FFF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DCFD294-FDCE-4398-84B2-E9466BE4A9B1}"/>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377335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04A6D2-B859-4162-86E1-344A56AADD4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B6EAC73-B8AC-47D1-89A5-D9B5BA427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802ADF3-3CFE-47D8-B4C8-CBBAB2B611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C4A8DDED-E898-4684-9E82-D66391D5F08F}"/>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6" name="Espace réservé du pied de page 5">
            <a:extLst>
              <a:ext uri="{FF2B5EF4-FFF2-40B4-BE49-F238E27FC236}">
                <a16:creationId xmlns:a16="http://schemas.microsoft.com/office/drawing/2014/main" id="{EC3ABB5D-1DFE-4A90-8779-2218A88A3DC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9218647-AA76-41A3-BFF1-0D648D765BA5}"/>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4257590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0FC558-631C-4922-AA04-6287467F5B2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633C8EB-23BA-4318-867B-DBA076FB13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5E3C961-FAE7-441B-8399-0FC6F3F9F4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DFA0CF6-0955-4AEA-9C16-71A056EEF5EB}"/>
              </a:ext>
            </a:extLst>
          </p:cNvPr>
          <p:cNvSpPr>
            <a:spLocks noGrp="1"/>
          </p:cNvSpPr>
          <p:nvPr>
            <p:ph type="dt" sz="half" idx="10"/>
          </p:nvPr>
        </p:nvSpPr>
        <p:spPr/>
        <p:txBody>
          <a:bodyPr/>
          <a:lstStyle/>
          <a:p>
            <a:fld id="{11E61DE5-300C-4137-B2B4-DCE9844E26B3}" type="datetimeFigureOut">
              <a:rPr lang="fr-FR" smtClean="0"/>
              <a:t>29/02/2024</a:t>
            </a:fld>
            <a:endParaRPr lang="fr-FR"/>
          </a:p>
        </p:txBody>
      </p:sp>
      <p:sp>
        <p:nvSpPr>
          <p:cNvPr id="6" name="Espace réservé du pied de page 5">
            <a:extLst>
              <a:ext uri="{FF2B5EF4-FFF2-40B4-BE49-F238E27FC236}">
                <a16:creationId xmlns:a16="http://schemas.microsoft.com/office/drawing/2014/main" id="{9AFD81A0-DA60-4BF1-AE78-B3DB73302BF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B51D709-DAC0-48B1-BF72-CCADF58574FB}"/>
              </a:ext>
            </a:extLst>
          </p:cNvPr>
          <p:cNvSpPr>
            <a:spLocks noGrp="1"/>
          </p:cNvSpPr>
          <p:nvPr>
            <p:ph type="sldNum" sz="quarter" idx="12"/>
          </p:nvPr>
        </p:nvSpPr>
        <p:spPr/>
        <p:txBody>
          <a:bodyPr/>
          <a:lstStyle/>
          <a:p>
            <a:fld id="{9A987D2F-7966-4A24-8B8B-8BBDBF53C425}" type="slidenum">
              <a:rPr lang="fr-FR" smtClean="0"/>
              <a:t>‹N°›</a:t>
            </a:fld>
            <a:endParaRPr lang="fr-FR"/>
          </a:p>
        </p:txBody>
      </p:sp>
    </p:spTree>
    <p:extLst>
      <p:ext uri="{BB962C8B-B14F-4D97-AF65-F5344CB8AC3E}">
        <p14:creationId xmlns:p14="http://schemas.microsoft.com/office/powerpoint/2010/main" val="206642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E4F870C-AE80-48EE-9578-E29707345E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73D72B2-07C0-46C6-80A2-F5AF41457C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6F492C2-5E7A-4B56-8392-638376C98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61DE5-300C-4137-B2B4-DCE9844E26B3}" type="datetimeFigureOut">
              <a:rPr lang="fr-FR" smtClean="0"/>
              <a:t>29/02/2024</a:t>
            </a:fld>
            <a:endParaRPr lang="fr-FR"/>
          </a:p>
        </p:txBody>
      </p:sp>
      <p:sp>
        <p:nvSpPr>
          <p:cNvPr id="5" name="Espace réservé du pied de page 4">
            <a:extLst>
              <a:ext uri="{FF2B5EF4-FFF2-40B4-BE49-F238E27FC236}">
                <a16:creationId xmlns:a16="http://schemas.microsoft.com/office/drawing/2014/main" id="{9F0F9934-036B-4153-AB82-E00FA008DF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B1ED0DC-7B26-4FC1-BD71-3FDC102F82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87D2F-7966-4A24-8B8B-8BBDBF53C425}" type="slidenum">
              <a:rPr lang="fr-FR" smtClean="0"/>
              <a:t>‹N°›</a:t>
            </a:fld>
            <a:endParaRPr lang="fr-FR"/>
          </a:p>
        </p:txBody>
      </p:sp>
    </p:spTree>
    <p:extLst>
      <p:ext uri="{BB962C8B-B14F-4D97-AF65-F5344CB8AC3E}">
        <p14:creationId xmlns:p14="http://schemas.microsoft.com/office/powerpoint/2010/main" val="3884786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8.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7.emf"/><Relationship Id="rId5" Type="http://schemas.openxmlformats.org/officeDocument/2006/relationships/tags" Target="../tags/tag5.xml"/><Relationship Id="rId10" Type="http://schemas.openxmlformats.org/officeDocument/2006/relationships/image" Target="../media/image6.png"/><Relationship Id="rId4" Type="http://schemas.openxmlformats.org/officeDocument/2006/relationships/tags" Target="../tags/tag4.xml"/><Relationship Id="rId9" Type="http://schemas.openxmlformats.org/officeDocument/2006/relationships/image" Target="../media/image5.emf"/></Relationships>
</file>

<file path=ppt/slides/_rels/slide10.xml.rels><?xml version="1.0" encoding="UTF-8" standalone="yes"?>
<Relationships xmlns="http://schemas.openxmlformats.org/package/2006/relationships"><Relationship Id="rId8" Type="http://schemas.openxmlformats.org/officeDocument/2006/relationships/tags" Target="../tags/tag77.xml"/><Relationship Id="rId13" Type="http://schemas.openxmlformats.org/officeDocument/2006/relationships/tags" Target="../tags/tag82.xml"/><Relationship Id="rId3" Type="http://schemas.openxmlformats.org/officeDocument/2006/relationships/tags" Target="../tags/tag72.xml"/><Relationship Id="rId7" Type="http://schemas.openxmlformats.org/officeDocument/2006/relationships/tags" Target="../tags/tag76.xml"/><Relationship Id="rId12" Type="http://schemas.openxmlformats.org/officeDocument/2006/relationships/tags" Target="../tags/tag81.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tags" Target="../tags/tag75.xml"/><Relationship Id="rId11" Type="http://schemas.openxmlformats.org/officeDocument/2006/relationships/tags" Target="../tags/tag80.xml"/><Relationship Id="rId5" Type="http://schemas.openxmlformats.org/officeDocument/2006/relationships/tags" Target="../tags/tag74.xml"/><Relationship Id="rId10" Type="http://schemas.openxmlformats.org/officeDocument/2006/relationships/tags" Target="../tags/tag79.xml"/><Relationship Id="rId4" Type="http://schemas.openxmlformats.org/officeDocument/2006/relationships/tags" Target="../tags/tag73.xml"/><Relationship Id="rId9" Type="http://schemas.openxmlformats.org/officeDocument/2006/relationships/tags" Target="../tags/tag78.xml"/><Relationship Id="rId14"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 Id="rId5" Type="http://schemas.openxmlformats.org/officeDocument/2006/relationships/slideLayout" Target="../slideLayouts/slideLayout13.xml"/><Relationship Id="rId4" Type="http://schemas.openxmlformats.org/officeDocument/2006/relationships/tags" Target="../tags/tag86.xml"/></Relationships>
</file>

<file path=ppt/slides/_rels/slide12.xml.rels><?xml version="1.0" encoding="UTF-8" standalone="yes"?>
<Relationships xmlns="http://schemas.openxmlformats.org/package/2006/relationships"><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slideLayout" Target="../slideLayouts/slideLayout13.xml"/><Relationship Id="rId5" Type="http://schemas.openxmlformats.org/officeDocument/2006/relationships/tags" Target="../tags/tag91.xml"/><Relationship Id="rId4" Type="http://schemas.openxmlformats.org/officeDocument/2006/relationships/tags" Target="../tags/tag90.xml"/></Relationships>
</file>

<file path=ppt/slides/_rels/slide2.xml.rels><?xml version="1.0" encoding="UTF-8" standalone="yes"?>
<Relationships xmlns="http://schemas.openxmlformats.org/package/2006/relationships"><Relationship Id="rId8" Type="http://schemas.openxmlformats.org/officeDocument/2006/relationships/tags" Target="../tags/tag15.xml"/><Relationship Id="rId3" Type="http://schemas.openxmlformats.org/officeDocument/2006/relationships/tags" Target="../tags/tag10.xml"/><Relationship Id="rId7" Type="http://schemas.openxmlformats.org/officeDocument/2006/relationships/tags" Target="../tags/tag14.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9"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slideLayout" Target="../slideLayouts/slideLayout13.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tags" Target="../tags/tag27.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tags" Target="../tags/tag26.xml"/><Relationship Id="rId5" Type="http://schemas.openxmlformats.org/officeDocument/2006/relationships/tags" Target="../tags/tag20.xml"/><Relationship Id="rId10" Type="http://schemas.openxmlformats.org/officeDocument/2006/relationships/tags" Target="../tags/tag25.xml"/><Relationship Id="rId4" Type="http://schemas.openxmlformats.org/officeDocument/2006/relationships/tags" Target="../tags/tag19.xml"/><Relationship Id="rId9" Type="http://schemas.openxmlformats.org/officeDocument/2006/relationships/tags" Target="../tags/tag24.xml"/></Relationships>
</file>

<file path=ppt/slides/_rels/slide4.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10" Type="http://schemas.openxmlformats.org/officeDocument/2006/relationships/slideLayout" Target="../slideLayouts/slideLayout13.xml"/><Relationship Id="rId4" Type="http://schemas.openxmlformats.org/officeDocument/2006/relationships/tags" Target="../tags/tag31.xml"/><Relationship Id="rId9" Type="http://schemas.openxmlformats.org/officeDocument/2006/relationships/tags" Target="../tags/tag36.xml"/></Relationships>
</file>

<file path=ppt/slides/_rels/slide5.xml.rels><?xml version="1.0" encoding="UTF-8" standalone="yes"?>
<Relationships xmlns="http://schemas.openxmlformats.org/package/2006/relationships"><Relationship Id="rId8" Type="http://schemas.openxmlformats.org/officeDocument/2006/relationships/tags" Target="../tags/tag44.xml"/><Relationship Id="rId3" Type="http://schemas.openxmlformats.org/officeDocument/2006/relationships/tags" Target="../tags/tag39.xml"/><Relationship Id="rId7" Type="http://schemas.openxmlformats.org/officeDocument/2006/relationships/tags" Target="../tags/tag43.xml"/><Relationship Id="rId12" Type="http://schemas.openxmlformats.org/officeDocument/2006/relationships/image" Target="../media/image11.png"/><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11" Type="http://schemas.openxmlformats.org/officeDocument/2006/relationships/image" Target="../media/image10.png"/><Relationship Id="rId5" Type="http://schemas.openxmlformats.org/officeDocument/2006/relationships/tags" Target="../tags/tag41.xml"/><Relationship Id="rId10" Type="http://schemas.openxmlformats.org/officeDocument/2006/relationships/image" Target="../media/image9.png"/><Relationship Id="rId4" Type="http://schemas.openxmlformats.org/officeDocument/2006/relationships/tags" Target="../tags/tag40.xml"/><Relationship Id="rId9"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tags" Target="../tags/tag52.xml"/><Relationship Id="rId3" Type="http://schemas.openxmlformats.org/officeDocument/2006/relationships/tags" Target="../tags/tag47.xml"/><Relationship Id="rId7" Type="http://schemas.openxmlformats.org/officeDocument/2006/relationships/tags" Target="../tags/tag51.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5" Type="http://schemas.openxmlformats.org/officeDocument/2006/relationships/tags" Target="../tags/tag49.xml"/><Relationship Id="rId10" Type="http://schemas.openxmlformats.org/officeDocument/2006/relationships/slideLayout" Target="../slideLayouts/slideLayout13.xml"/><Relationship Id="rId4" Type="http://schemas.openxmlformats.org/officeDocument/2006/relationships/tags" Target="../tags/tag48.xml"/><Relationship Id="rId9" Type="http://schemas.openxmlformats.org/officeDocument/2006/relationships/tags" Target="../tags/tag53.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tags" Target="../tags/tag56.xml"/><Relationship Id="rId7" Type="http://schemas.openxmlformats.org/officeDocument/2006/relationships/tags" Target="../tags/tag60.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2.xml"/><Relationship Id="rId1" Type="http://schemas.openxmlformats.org/officeDocument/2006/relationships/tags" Target="../tags/tag61.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65.xml"/><Relationship Id="rId7" Type="http://schemas.openxmlformats.org/officeDocument/2006/relationships/tags" Target="../tags/tag69.xml"/><Relationship Id="rId12" Type="http://schemas.openxmlformats.org/officeDocument/2006/relationships/image" Target="../media/image8.png"/><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tags" Target="../tags/tag68.xml"/><Relationship Id="rId11" Type="http://schemas.openxmlformats.org/officeDocument/2006/relationships/image" Target="../media/image7.emf"/><Relationship Id="rId5" Type="http://schemas.openxmlformats.org/officeDocument/2006/relationships/tags" Target="../tags/tag67.xml"/><Relationship Id="rId10" Type="http://schemas.openxmlformats.org/officeDocument/2006/relationships/image" Target="../media/image6.png"/><Relationship Id="rId4" Type="http://schemas.openxmlformats.org/officeDocument/2006/relationships/tags" Target="../tags/tag66.xml"/><Relationship Id="rId9"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29"/>
          <p:cNvPicPr>
            <a:picLocks noChangeAspect="1"/>
          </p:cNvPicPr>
          <p:nvPr>
            <p:custDataLst>
              <p:tags r:id="rId1"/>
            </p:custDataLst>
          </p:nvPr>
        </p:nvPicPr>
        <p:blipFill>
          <a:blip r:embed="rId9"/>
          <a:srcRect r="20293"/>
          <a:stretch/>
        </p:blipFill>
        <p:spPr bwMode="auto">
          <a:xfrm>
            <a:off x="0" y="5122133"/>
            <a:ext cx="12216680" cy="1760157"/>
          </a:xfrm>
          <a:prstGeom prst="rect">
            <a:avLst/>
          </a:prstGeom>
        </p:spPr>
      </p:pic>
      <p:pic>
        <p:nvPicPr>
          <p:cNvPr id="5" name="Image 44"/>
          <p:cNvPicPr>
            <a:picLocks noChangeAspect="1"/>
          </p:cNvPicPr>
          <p:nvPr>
            <p:custDataLst>
              <p:tags r:id="rId2"/>
            </p:custDataLst>
          </p:nvPr>
        </p:nvPicPr>
        <p:blipFill>
          <a:blip r:embed="rId10"/>
          <a:stretch/>
        </p:blipFill>
        <p:spPr bwMode="auto">
          <a:xfrm>
            <a:off x="738818" y="401183"/>
            <a:ext cx="1500506" cy="960324"/>
          </a:xfrm>
          <a:prstGeom prst="rect">
            <a:avLst/>
          </a:prstGeom>
        </p:spPr>
      </p:pic>
      <p:pic>
        <p:nvPicPr>
          <p:cNvPr id="6" name="Image 46"/>
          <p:cNvPicPr>
            <a:picLocks noChangeAspect="1"/>
          </p:cNvPicPr>
          <p:nvPr>
            <p:custDataLst>
              <p:tags r:id="rId3"/>
            </p:custDataLst>
          </p:nvPr>
        </p:nvPicPr>
        <p:blipFill>
          <a:blip r:embed="rId11"/>
          <a:stretch/>
        </p:blipFill>
        <p:spPr bwMode="auto">
          <a:xfrm>
            <a:off x="2429475" y="401183"/>
            <a:ext cx="3225519" cy="642906"/>
          </a:xfrm>
          <a:prstGeom prst="rect">
            <a:avLst/>
          </a:prstGeom>
        </p:spPr>
      </p:pic>
      <p:sp>
        <p:nvSpPr>
          <p:cNvPr id="7" name="Titre 1"/>
          <p:cNvSpPr/>
          <p:nvPr>
            <p:custDataLst>
              <p:tags r:id="rId4"/>
            </p:custDataLst>
          </p:nvPr>
        </p:nvSpPr>
        <p:spPr bwMode="auto">
          <a:xfrm>
            <a:off x="148341" y="1916832"/>
            <a:ext cx="11919997" cy="1011288"/>
          </a:xfrm>
          <a:prstGeom prst="rect">
            <a:avLst/>
          </a:prstGeom>
        </p:spPr>
        <p:txBody>
          <a:bodyPr vert="horz" lIns="91440" tIns="45720" rIns="91440" bIns="45720" rtlCol="0" anchor="b">
            <a:noAutofit/>
          </a:bodyPr>
          <a:lstStyle>
            <a:lvl1pPr algn="ctr" defTabSz="914400">
              <a:lnSpc>
                <a:spcPct val="90000"/>
              </a:lnSpc>
              <a:spcBef>
                <a:spcPts val="0"/>
              </a:spcBef>
              <a:buNone/>
              <a:defRPr sz="6000">
                <a:solidFill>
                  <a:schemeClr val="tx1"/>
                </a:solidFill>
                <a:latin typeface="+mj-lt"/>
                <a:ea typeface="+mj-ea"/>
                <a:cs typeface="+mj-cs"/>
              </a:defRPr>
            </a:lvl1pPr>
          </a:lstStyle>
          <a:p>
            <a:pPr>
              <a:lnSpc>
                <a:spcPct val="120000"/>
              </a:lnSpc>
              <a:defRPr/>
            </a:pPr>
            <a:r>
              <a:rPr lang="en-US" sz="3600" b="1">
                <a:solidFill>
                  <a:schemeClr val="bg1"/>
                </a:solidFill>
              </a:rPr>
              <a:t>Challenge PME Avion Vert Clean Aviation 2024</a:t>
            </a:r>
            <a:endParaRPr lang="fr-FR" sz="3600" b="1">
              <a:solidFill>
                <a:schemeClr val="bg1"/>
              </a:solidFill>
              <a:latin typeface="Arial"/>
              <a:cs typeface="Arial"/>
            </a:endParaRPr>
          </a:p>
          <a:p>
            <a:pPr>
              <a:lnSpc>
                <a:spcPct val="120000"/>
              </a:lnSpc>
              <a:defRPr/>
            </a:pPr>
            <a:r>
              <a:rPr lang="fr-FR" sz="3600" b="1">
                <a:solidFill>
                  <a:schemeClr val="bg1"/>
                </a:solidFill>
                <a:latin typeface="Arial"/>
                <a:cs typeface="Arial"/>
              </a:rPr>
              <a:t>Dossier type</a:t>
            </a:r>
            <a:endParaRPr sz="6600" b="1">
              <a:solidFill>
                <a:schemeClr val="bg1"/>
              </a:solidFill>
            </a:endParaRPr>
          </a:p>
        </p:txBody>
      </p:sp>
      <p:pic>
        <p:nvPicPr>
          <p:cNvPr id="9" name="Image 2"/>
          <p:cNvPicPr>
            <a:picLocks noChangeAspect="1"/>
          </p:cNvPicPr>
          <p:nvPr>
            <p:custDataLst>
              <p:tags r:id="rId5"/>
            </p:custDataLst>
          </p:nvPr>
        </p:nvPicPr>
        <p:blipFill>
          <a:blip r:embed="rId12"/>
          <a:stretch/>
        </p:blipFill>
        <p:spPr bwMode="auto">
          <a:xfrm>
            <a:off x="2340539" y="1046984"/>
            <a:ext cx="3755461" cy="365792"/>
          </a:xfrm>
          <a:prstGeom prst="rect">
            <a:avLst/>
          </a:prstGeom>
        </p:spPr>
      </p:pic>
      <p:sp>
        <p:nvSpPr>
          <p:cNvPr id="16" name="Titre 1"/>
          <p:cNvSpPr/>
          <p:nvPr>
            <p:custDataLst>
              <p:tags r:id="rId6"/>
            </p:custDataLst>
          </p:nvPr>
        </p:nvSpPr>
        <p:spPr bwMode="auto">
          <a:xfrm>
            <a:off x="117059" y="3703160"/>
            <a:ext cx="5991281" cy="1399379"/>
          </a:xfrm>
          <a:prstGeom prst="rect">
            <a:avLst/>
          </a:prstGeom>
        </p:spPr>
        <p:txBody>
          <a:bodyPr vert="horz" lIns="91440" tIns="45720" rIns="91440" bIns="45720" rtlCol="0" anchor="b">
            <a:noAutofit/>
          </a:bodyPr>
          <a:lstStyle>
            <a:lvl1pPr algn="ctr" defTabSz="914400">
              <a:lnSpc>
                <a:spcPct val="90000"/>
              </a:lnSpc>
              <a:spcBef>
                <a:spcPts val="0"/>
              </a:spcBef>
              <a:buNone/>
              <a:defRPr sz="6000">
                <a:solidFill>
                  <a:schemeClr val="tx1"/>
                </a:solidFill>
                <a:latin typeface="+mj-lt"/>
                <a:ea typeface="+mj-ea"/>
                <a:cs typeface="+mj-cs"/>
              </a:defRPr>
            </a:lvl1pPr>
          </a:lstStyle>
          <a:p>
            <a:pPr algn="l">
              <a:lnSpc>
                <a:spcPct val="120000"/>
              </a:lnSpc>
              <a:defRPr/>
            </a:pPr>
            <a:r>
              <a:rPr lang="fr-FR" sz="2800" b="1" dirty="0">
                <a:solidFill>
                  <a:schemeClr val="bg1"/>
                </a:solidFill>
                <a:latin typeface="Arial"/>
                <a:cs typeface="Arial"/>
              </a:rPr>
              <a:t>Nom projet</a:t>
            </a:r>
            <a:endParaRPr dirty="0"/>
          </a:p>
          <a:p>
            <a:pPr algn="l">
              <a:lnSpc>
                <a:spcPct val="120000"/>
              </a:lnSpc>
              <a:defRPr/>
            </a:pPr>
            <a:r>
              <a:rPr lang="fr-FR" sz="2800" b="1" dirty="0">
                <a:solidFill>
                  <a:schemeClr val="bg1"/>
                </a:solidFill>
              </a:rPr>
              <a:t>Nom entreprise coordinatrice</a:t>
            </a:r>
            <a:endParaRPr lang="fr-FR" sz="3200" b="1" dirty="0">
              <a:solidFill>
                <a:schemeClr val="bg1"/>
              </a:solidFill>
            </a:endParaRPr>
          </a:p>
          <a:p>
            <a:pPr algn="l">
              <a:lnSpc>
                <a:spcPct val="120000"/>
              </a:lnSpc>
              <a:defRPr/>
            </a:pPr>
            <a:r>
              <a:rPr lang="fr-FR" sz="2800" b="1" dirty="0">
                <a:solidFill>
                  <a:schemeClr val="bg1"/>
                </a:solidFill>
              </a:rPr>
              <a:t>Noms membres du consortium</a:t>
            </a:r>
            <a:endParaRPr dirty="0"/>
          </a:p>
          <a:p>
            <a:pPr algn="l">
              <a:lnSpc>
                <a:spcPct val="120000"/>
              </a:lnSpc>
              <a:defRPr/>
            </a:pPr>
            <a:r>
              <a:rPr lang="fr-FR" sz="2800" b="1" dirty="0">
                <a:solidFill>
                  <a:schemeClr val="bg1"/>
                </a:solidFill>
              </a:rPr>
              <a:t>Nom du sujet prioritaire adressé</a:t>
            </a:r>
            <a:endParaRPr lang="fr-FR" sz="2400" b="1" dirty="0">
              <a:solidFill>
                <a:schemeClr val="bg1"/>
              </a:solidFill>
            </a:endParaRPr>
          </a:p>
        </p:txBody>
      </p:sp>
      <p:sp>
        <p:nvSpPr>
          <p:cNvPr id="3" name="Rectangle 2"/>
          <p:cNvSpPr/>
          <p:nvPr>
            <p:custDataLst>
              <p:tags r:id="rId7"/>
            </p:custDataLst>
          </p:nvPr>
        </p:nvSpPr>
        <p:spPr bwMode="auto">
          <a:xfrm>
            <a:off x="6600056" y="5383775"/>
            <a:ext cx="1207499" cy="1236872"/>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tx1"/>
                </a:solidFill>
              </a:rPr>
              <a:t>Logo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0242" name="Rectangle 2"/>
          <p:cNvSpPr>
            <a:spLocks noChangeArrowheads="1"/>
          </p:cNvSpPr>
          <p:nvPr>
            <p:custDataLst>
              <p:tags r:id="rId1"/>
            </p:custDataLst>
          </p:nvPr>
        </p:nvSpPr>
        <p:spPr bwMode="auto">
          <a:xfrm>
            <a:off x="415925" y="2113123"/>
            <a:ext cx="6112123" cy="2039777"/>
          </a:xfrm>
          <a:prstGeom prst="rect">
            <a:avLst/>
          </a:prstGeom>
          <a:solidFill>
            <a:srgbClr val="F2F2F2"/>
          </a:solidFill>
          <a:ln>
            <a:noFill/>
          </a:ln>
          <a:effectLst/>
        </p:spPr>
        <p:txBody>
          <a:bodyPr lIns="90000" tIns="45000" rIns="90000" bIns="45000"/>
          <a:lstStyle>
            <a:lvl1pPr>
              <a:tabLst>
                <a:tab pos="914400" algn="l"/>
                <a:tab pos="1828800" algn="l"/>
                <a:tab pos="2743200" algn="l"/>
                <a:tab pos="3657600" algn="l"/>
                <a:tab pos="4572000" algn="l"/>
                <a:tab pos="5486400" algn="l"/>
              </a:tabLst>
              <a:defRPr>
                <a:solidFill>
                  <a:srgbClr val="000000"/>
                </a:solidFill>
                <a:latin typeface="Calibri"/>
                <a:cs typeface="DejaVu Sans"/>
              </a:defRPr>
            </a:lvl1pPr>
            <a:lvl2pPr>
              <a:tabLst>
                <a:tab pos="914400" algn="l"/>
                <a:tab pos="1828800" algn="l"/>
                <a:tab pos="2743200" algn="l"/>
                <a:tab pos="3657600" algn="l"/>
                <a:tab pos="4572000" algn="l"/>
                <a:tab pos="5486400" algn="l"/>
              </a:tabLst>
              <a:defRPr>
                <a:solidFill>
                  <a:srgbClr val="000000"/>
                </a:solidFill>
                <a:latin typeface="Calibri"/>
                <a:cs typeface="DejaVu Sans"/>
              </a:defRPr>
            </a:lvl2pPr>
            <a:lvl3pPr>
              <a:tabLst>
                <a:tab pos="914400" algn="l"/>
                <a:tab pos="1828800" algn="l"/>
                <a:tab pos="2743200" algn="l"/>
                <a:tab pos="3657600" algn="l"/>
                <a:tab pos="4572000" algn="l"/>
                <a:tab pos="5486400" algn="l"/>
              </a:tabLst>
              <a:defRPr>
                <a:solidFill>
                  <a:srgbClr val="000000"/>
                </a:solidFill>
                <a:latin typeface="Calibri"/>
                <a:cs typeface="DejaVu Sans"/>
              </a:defRPr>
            </a:lvl3pPr>
            <a:lvl4pPr>
              <a:tabLst>
                <a:tab pos="914400" algn="l"/>
                <a:tab pos="1828800" algn="l"/>
                <a:tab pos="2743200" algn="l"/>
                <a:tab pos="3657600" algn="l"/>
                <a:tab pos="4572000" algn="l"/>
                <a:tab pos="5486400" algn="l"/>
              </a:tabLst>
              <a:defRPr>
                <a:solidFill>
                  <a:srgbClr val="000000"/>
                </a:solidFill>
                <a:latin typeface="Calibri"/>
                <a:cs typeface="DejaVu Sans"/>
              </a:defRPr>
            </a:lvl4pPr>
            <a:lvl5pPr>
              <a:tabLst>
                <a:tab pos="914400" algn="l"/>
                <a:tab pos="1828800" algn="l"/>
                <a:tab pos="2743200" algn="l"/>
                <a:tab pos="3657600" algn="l"/>
                <a:tab pos="4572000" algn="l"/>
                <a:tab pos="54864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Lst>
              <a:defRPr>
                <a:solidFill>
                  <a:srgbClr val="000000"/>
                </a:solidFill>
                <a:latin typeface="Calibri"/>
                <a:cs typeface="DejaVu Sans"/>
              </a:defRPr>
            </a:lvl9pPr>
          </a:lstStyle>
          <a:p>
            <a:pPr algn="just">
              <a:lnSpc>
                <a:spcPct val="100000"/>
              </a:lnSpc>
              <a:defRPr/>
            </a:pPr>
            <a:r>
              <a:rPr lang="fr-FR" sz="1600">
                <a:solidFill>
                  <a:srgbClr val="808080"/>
                </a:solidFill>
                <a:latin typeface="Calibri (Corps)"/>
                <a:cs typeface="Arial"/>
              </a:rPr>
              <a:t>Effectif :</a:t>
            </a:r>
            <a:endParaRPr/>
          </a:p>
          <a:p>
            <a:pPr algn="just">
              <a:lnSpc>
                <a:spcPct val="100000"/>
              </a:lnSpc>
              <a:defRPr/>
            </a:pPr>
            <a:r>
              <a:rPr lang="fr-FR" sz="1600">
                <a:solidFill>
                  <a:srgbClr val="808080"/>
                </a:solidFill>
                <a:latin typeface="Calibri (Corps)"/>
                <a:cs typeface="Arial"/>
              </a:rPr>
              <a:t>Statut : PME/ETI, appartenance à un groupe, UMR, …</a:t>
            </a:r>
            <a:endParaRPr/>
          </a:p>
          <a:p>
            <a:pPr algn="just">
              <a:lnSpc>
                <a:spcPct val="100000"/>
              </a:lnSpc>
              <a:defRPr/>
            </a:pPr>
            <a:r>
              <a:rPr lang="fr-FR" sz="1600">
                <a:solidFill>
                  <a:srgbClr val="808080"/>
                </a:solidFill>
                <a:latin typeface="Calibri (Corps)"/>
                <a:cs typeface="Arial"/>
              </a:rPr>
              <a:t>Localisation géographique</a:t>
            </a:r>
            <a:endParaRPr/>
          </a:p>
          <a:p>
            <a:pPr algn="just">
              <a:lnSpc>
                <a:spcPct val="100000"/>
              </a:lnSpc>
              <a:defRPr/>
            </a:pPr>
            <a:r>
              <a:rPr lang="fr-FR" sz="1600">
                <a:solidFill>
                  <a:srgbClr val="808080"/>
                </a:solidFill>
                <a:latin typeface="Calibri (Corps)"/>
                <a:cs typeface="Arial"/>
              </a:rPr>
              <a:t>Fonds propres disponibles (info entreprise uniquement)</a:t>
            </a:r>
            <a:endParaRPr/>
          </a:p>
          <a:p>
            <a:pPr algn="just">
              <a:lnSpc>
                <a:spcPct val="100000"/>
              </a:lnSpc>
              <a:defRPr/>
            </a:pPr>
            <a:endParaRPr lang="fr-FR"/>
          </a:p>
        </p:txBody>
      </p:sp>
      <p:sp>
        <p:nvSpPr>
          <p:cNvPr id="10243" name="Rectangle 3"/>
          <p:cNvSpPr>
            <a:spLocks noChangeArrowheads="1"/>
          </p:cNvSpPr>
          <p:nvPr>
            <p:custDataLst>
              <p:tags r:id="rId2"/>
            </p:custDataLst>
          </p:nvPr>
        </p:nvSpPr>
        <p:spPr bwMode="auto">
          <a:xfrm>
            <a:off x="380263" y="1700808"/>
            <a:ext cx="5356225" cy="379412"/>
          </a:xfrm>
          <a:prstGeom prst="rect">
            <a:avLst/>
          </a:prstGeom>
          <a:noFill/>
          <a:ln>
            <a:noFill/>
          </a:ln>
          <a:effectLst/>
        </p:spPr>
        <p:txBody>
          <a:bodyPr lIns="90000" tIns="45000" rIns="90000" bIns="45000">
            <a:spAutoFit/>
          </a:bodyPr>
          <a:lstStyle>
            <a:lvl1pPr>
              <a:tabLst>
                <a:tab pos="914400" algn="l"/>
                <a:tab pos="1828800" algn="l"/>
                <a:tab pos="2743200" algn="l"/>
                <a:tab pos="3657600" algn="l"/>
                <a:tab pos="4572000" algn="l"/>
              </a:tabLst>
              <a:defRPr>
                <a:solidFill>
                  <a:srgbClr val="000000"/>
                </a:solidFill>
                <a:latin typeface="Calibri"/>
                <a:cs typeface="DejaVu Sans"/>
              </a:defRPr>
            </a:lvl1pPr>
            <a:lvl2pPr>
              <a:tabLst>
                <a:tab pos="914400" algn="l"/>
                <a:tab pos="1828800" algn="l"/>
                <a:tab pos="2743200" algn="l"/>
                <a:tab pos="3657600" algn="l"/>
                <a:tab pos="4572000" algn="l"/>
              </a:tabLst>
              <a:defRPr>
                <a:solidFill>
                  <a:srgbClr val="000000"/>
                </a:solidFill>
                <a:latin typeface="Calibri"/>
                <a:cs typeface="DejaVu Sans"/>
              </a:defRPr>
            </a:lvl2pPr>
            <a:lvl3pPr>
              <a:tabLst>
                <a:tab pos="914400" algn="l"/>
                <a:tab pos="1828800" algn="l"/>
                <a:tab pos="2743200" algn="l"/>
                <a:tab pos="3657600" algn="l"/>
                <a:tab pos="4572000" algn="l"/>
              </a:tabLst>
              <a:defRPr>
                <a:solidFill>
                  <a:srgbClr val="000000"/>
                </a:solidFill>
                <a:latin typeface="Calibri"/>
                <a:cs typeface="DejaVu Sans"/>
              </a:defRPr>
            </a:lvl3pPr>
            <a:lvl4pPr>
              <a:tabLst>
                <a:tab pos="914400" algn="l"/>
                <a:tab pos="1828800" algn="l"/>
                <a:tab pos="2743200" algn="l"/>
                <a:tab pos="3657600" algn="l"/>
                <a:tab pos="4572000" algn="l"/>
              </a:tabLst>
              <a:defRPr>
                <a:solidFill>
                  <a:srgbClr val="000000"/>
                </a:solidFill>
                <a:latin typeface="Calibri"/>
                <a:cs typeface="DejaVu Sans"/>
              </a:defRPr>
            </a:lvl4pPr>
            <a:lvl5pPr>
              <a:tabLst>
                <a:tab pos="914400" algn="l"/>
                <a:tab pos="1828800" algn="l"/>
                <a:tab pos="2743200" algn="l"/>
                <a:tab pos="3657600" algn="l"/>
                <a:tab pos="45720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9pPr>
          </a:lstStyle>
          <a:p>
            <a:pPr>
              <a:lnSpc>
                <a:spcPct val="100000"/>
              </a:lnSpc>
              <a:defRPr/>
            </a:pPr>
            <a:r>
              <a:rPr lang="fr-FR" sz="1900" b="1">
                <a:solidFill>
                  <a:srgbClr val="0E1B31"/>
                </a:solidFill>
                <a:latin typeface="Calibri (Corps)"/>
                <a:cs typeface="Arial"/>
              </a:rPr>
              <a:t>Informations Générales</a:t>
            </a:r>
            <a:endParaRPr/>
          </a:p>
        </p:txBody>
      </p:sp>
      <p:sp>
        <p:nvSpPr>
          <p:cNvPr id="10244" name="Rectangle 4"/>
          <p:cNvSpPr>
            <a:spLocks noChangeArrowheads="1"/>
          </p:cNvSpPr>
          <p:nvPr>
            <p:custDataLst>
              <p:tags r:id="rId3"/>
            </p:custDataLst>
          </p:nvPr>
        </p:nvSpPr>
        <p:spPr bwMode="auto">
          <a:xfrm>
            <a:off x="4155675" y="4185802"/>
            <a:ext cx="4973637" cy="668337"/>
          </a:xfrm>
          <a:prstGeom prst="rect">
            <a:avLst/>
          </a:prstGeom>
          <a:noFill/>
          <a:ln>
            <a:noFill/>
          </a:ln>
          <a:effectLst/>
        </p:spPr>
        <p:txBody>
          <a:bodyPr lIns="90000" tIns="45000" rIns="90000" bIns="45000">
            <a:spAutoFit/>
          </a:bodyPr>
          <a:lstStyle>
            <a:lvl1pPr>
              <a:tabLst>
                <a:tab pos="914400" algn="l"/>
                <a:tab pos="1828800" algn="l"/>
                <a:tab pos="2743200" algn="l"/>
                <a:tab pos="3657600" algn="l"/>
                <a:tab pos="4572000" algn="l"/>
              </a:tabLst>
              <a:defRPr>
                <a:solidFill>
                  <a:srgbClr val="000000"/>
                </a:solidFill>
                <a:latin typeface="Calibri"/>
                <a:cs typeface="DejaVu Sans"/>
              </a:defRPr>
            </a:lvl1pPr>
            <a:lvl2pPr>
              <a:tabLst>
                <a:tab pos="914400" algn="l"/>
                <a:tab pos="1828800" algn="l"/>
                <a:tab pos="2743200" algn="l"/>
                <a:tab pos="3657600" algn="l"/>
                <a:tab pos="4572000" algn="l"/>
              </a:tabLst>
              <a:defRPr>
                <a:solidFill>
                  <a:srgbClr val="000000"/>
                </a:solidFill>
                <a:latin typeface="Calibri"/>
                <a:cs typeface="DejaVu Sans"/>
              </a:defRPr>
            </a:lvl2pPr>
            <a:lvl3pPr>
              <a:tabLst>
                <a:tab pos="914400" algn="l"/>
                <a:tab pos="1828800" algn="l"/>
                <a:tab pos="2743200" algn="l"/>
                <a:tab pos="3657600" algn="l"/>
                <a:tab pos="4572000" algn="l"/>
              </a:tabLst>
              <a:defRPr>
                <a:solidFill>
                  <a:srgbClr val="000000"/>
                </a:solidFill>
                <a:latin typeface="Calibri"/>
                <a:cs typeface="DejaVu Sans"/>
              </a:defRPr>
            </a:lvl3pPr>
            <a:lvl4pPr>
              <a:tabLst>
                <a:tab pos="914400" algn="l"/>
                <a:tab pos="1828800" algn="l"/>
                <a:tab pos="2743200" algn="l"/>
                <a:tab pos="3657600" algn="l"/>
                <a:tab pos="4572000" algn="l"/>
              </a:tabLst>
              <a:defRPr>
                <a:solidFill>
                  <a:srgbClr val="000000"/>
                </a:solidFill>
                <a:latin typeface="Calibri"/>
                <a:cs typeface="DejaVu Sans"/>
              </a:defRPr>
            </a:lvl4pPr>
            <a:lvl5pPr>
              <a:tabLst>
                <a:tab pos="914400" algn="l"/>
                <a:tab pos="1828800" algn="l"/>
                <a:tab pos="2743200" algn="l"/>
                <a:tab pos="3657600" algn="l"/>
                <a:tab pos="45720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9pPr>
          </a:lstStyle>
          <a:p>
            <a:pPr>
              <a:lnSpc>
                <a:spcPct val="100000"/>
              </a:lnSpc>
              <a:defRPr/>
            </a:pPr>
            <a:r>
              <a:rPr lang="fr-FR" sz="1900" b="1">
                <a:solidFill>
                  <a:srgbClr val="0E1B31"/>
                </a:solidFill>
                <a:latin typeface="Calibri (Corps)"/>
                <a:cs typeface="Arial"/>
              </a:rPr>
              <a:t>Moyens de production / Plateformes:</a:t>
            </a:r>
            <a:endParaRPr/>
          </a:p>
        </p:txBody>
      </p:sp>
      <p:sp>
        <p:nvSpPr>
          <p:cNvPr id="10245" name="Rectangle 5"/>
          <p:cNvSpPr>
            <a:spLocks noChangeArrowheads="1"/>
          </p:cNvSpPr>
          <p:nvPr>
            <p:custDataLst>
              <p:tags r:id="rId4"/>
            </p:custDataLst>
          </p:nvPr>
        </p:nvSpPr>
        <p:spPr bwMode="auto">
          <a:xfrm>
            <a:off x="4217988" y="4611688"/>
            <a:ext cx="7718425" cy="2041525"/>
          </a:xfrm>
          <a:prstGeom prst="rect">
            <a:avLst/>
          </a:prstGeom>
          <a:solidFill>
            <a:srgbClr val="F2F2F2"/>
          </a:solidFill>
          <a:ln>
            <a:noFill/>
          </a:ln>
          <a:effectLst/>
        </p:spPr>
        <p:txBody>
          <a:bodyPr wrap="none" anchor="ctr"/>
          <a:lstStyle/>
          <a:p>
            <a:pPr>
              <a:defRPr/>
            </a:pPr>
            <a:endParaRPr lang="fr-FR"/>
          </a:p>
        </p:txBody>
      </p:sp>
      <p:sp>
        <p:nvSpPr>
          <p:cNvPr id="10246" name="Rectangle 6"/>
          <p:cNvSpPr>
            <a:spLocks noChangeArrowheads="1"/>
          </p:cNvSpPr>
          <p:nvPr>
            <p:custDataLst>
              <p:tags r:id="rId5"/>
            </p:custDataLst>
          </p:nvPr>
        </p:nvSpPr>
        <p:spPr bwMode="auto">
          <a:xfrm>
            <a:off x="415925" y="4152900"/>
            <a:ext cx="3878263" cy="668337"/>
          </a:xfrm>
          <a:prstGeom prst="rect">
            <a:avLst/>
          </a:prstGeom>
          <a:noFill/>
          <a:ln>
            <a:noFill/>
          </a:ln>
          <a:effectLst/>
        </p:spPr>
        <p:txBody>
          <a:bodyPr lIns="90000" tIns="45000" rIns="90000" bIns="45000">
            <a:spAutoFit/>
          </a:bodyPr>
          <a:lstStyle>
            <a:lvl1pPr>
              <a:tabLst>
                <a:tab pos="914400" algn="l"/>
                <a:tab pos="1828800" algn="l"/>
                <a:tab pos="2743200" algn="l"/>
                <a:tab pos="3657600" algn="l"/>
              </a:tabLst>
              <a:defRPr>
                <a:solidFill>
                  <a:srgbClr val="000000"/>
                </a:solidFill>
                <a:latin typeface="Calibri"/>
                <a:cs typeface="DejaVu Sans"/>
              </a:defRPr>
            </a:lvl1pPr>
            <a:lvl2pPr>
              <a:tabLst>
                <a:tab pos="914400" algn="l"/>
                <a:tab pos="1828800" algn="l"/>
                <a:tab pos="2743200" algn="l"/>
                <a:tab pos="3657600" algn="l"/>
              </a:tabLst>
              <a:defRPr>
                <a:solidFill>
                  <a:srgbClr val="000000"/>
                </a:solidFill>
                <a:latin typeface="Calibri"/>
                <a:cs typeface="DejaVu Sans"/>
              </a:defRPr>
            </a:lvl2pPr>
            <a:lvl3pPr>
              <a:tabLst>
                <a:tab pos="914400" algn="l"/>
                <a:tab pos="1828800" algn="l"/>
                <a:tab pos="2743200" algn="l"/>
                <a:tab pos="3657600" algn="l"/>
              </a:tabLst>
              <a:defRPr>
                <a:solidFill>
                  <a:srgbClr val="000000"/>
                </a:solidFill>
                <a:latin typeface="Calibri"/>
                <a:cs typeface="DejaVu Sans"/>
              </a:defRPr>
            </a:lvl3pPr>
            <a:lvl4pPr>
              <a:tabLst>
                <a:tab pos="914400" algn="l"/>
                <a:tab pos="1828800" algn="l"/>
                <a:tab pos="2743200" algn="l"/>
                <a:tab pos="3657600" algn="l"/>
              </a:tabLst>
              <a:defRPr>
                <a:solidFill>
                  <a:srgbClr val="000000"/>
                </a:solidFill>
                <a:latin typeface="Calibri"/>
                <a:cs typeface="DejaVu Sans"/>
              </a:defRPr>
            </a:lvl4pPr>
            <a:lvl5pPr>
              <a:tabLst>
                <a:tab pos="914400" algn="l"/>
                <a:tab pos="1828800" algn="l"/>
                <a:tab pos="2743200" algn="l"/>
                <a:tab pos="36576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Lst>
              <a:defRPr>
                <a:solidFill>
                  <a:srgbClr val="000000"/>
                </a:solidFill>
                <a:latin typeface="Calibri"/>
                <a:cs typeface="DejaVu Sans"/>
              </a:defRPr>
            </a:lvl9pPr>
          </a:lstStyle>
          <a:p>
            <a:pPr>
              <a:lnSpc>
                <a:spcPct val="100000"/>
              </a:lnSpc>
              <a:defRPr/>
            </a:pPr>
            <a:r>
              <a:rPr lang="fr-FR" sz="1900" b="1">
                <a:solidFill>
                  <a:srgbClr val="0E1B31"/>
                </a:solidFill>
                <a:latin typeface="Calibri (Corps)"/>
                <a:cs typeface="Arial"/>
              </a:rPr>
              <a:t>Clients/Partenaires principaux: </a:t>
            </a:r>
            <a:endParaRPr/>
          </a:p>
        </p:txBody>
      </p:sp>
      <p:sp>
        <p:nvSpPr>
          <p:cNvPr id="10247" name="Rectangle 7"/>
          <p:cNvSpPr>
            <a:spLocks noChangeArrowheads="1"/>
          </p:cNvSpPr>
          <p:nvPr>
            <p:custDataLst>
              <p:tags r:id="rId6"/>
            </p:custDataLst>
          </p:nvPr>
        </p:nvSpPr>
        <p:spPr bwMode="auto">
          <a:xfrm>
            <a:off x="415925" y="4611688"/>
            <a:ext cx="3567113" cy="2058987"/>
          </a:xfrm>
          <a:prstGeom prst="rect">
            <a:avLst/>
          </a:prstGeom>
          <a:solidFill>
            <a:srgbClr val="F2F2F2"/>
          </a:solidFill>
          <a:ln>
            <a:noFill/>
          </a:ln>
          <a:effectLst/>
        </p:spPr>
        <p:txBody>
          <a:bodyPr lIns="90000" tIns="45000" rIns="90000" bIns="45000"/>
          <a:lstStyle>
            <a:lvl1pPr>
              <a:tabLst>
                <a:tab pos="914400" algn="l"/>
                <a:tab pos="1828800" algn="l"/>
                <a:tab pos="2743200" algn="l"/>
              </a:tabLst>
              <a:defRPr>
                <a:solidFill>
                  <a:srgbClr val="000000"/>
                </a:solidFill>
                <a:latin typeface="Calibri"/>
                <a:cs typeface="DejaVu Sans"/>
              </a:defRPr>
            </a:lvl1pPr>
            <a:lvl2pPr>
              <a:tabLst>
                <a:tab pos="914400" algn="l"/>
                <a:tab pos="1828800" algn="l"/>
                <a:tab pos="2743200" algn="l"/>
              </a:tabLst>
              <a:defRPr>
                <a:solidFill>
                  <a:srgbClr val="000000"/>
                </a:solidFill>
                <a:latin typeface="Calibri"/>
                <a:cs typeface="DejaVu Sans"/>
              </a:defRPr>
            </a:lvl2pPr>
            <a:lvl3pPr>
              <a:tabLst>
                <a:tab pos="914400" algn="l"/>
                <a:tab pos="1828800" algn="l"/>
                <a:tab pos="2743200" algn="l"/>
              </a:tabLst>
              <a:defRPr>
                <a:solidFill>
                  <a:srgbClr val="000000"/>
                </a:solidFill>
                <a:latin typeface="Calibri"/>
                <a:cs typeface="DejaVu Sans"/>
              </a:defRPr>
            </a:lvl3pPr>
            <a:lvl4pPr>
              <a:tabLst>
                <a:tab pos="914400" algn="l"/>
                <a:tab pos="1828800" algn="l"/>
                <a:tab pos="2743200" algn="l"/>
              </a:tabLst>
              <a:defRPr>
                <a:solidFill>
                  <a:srgbClr val="000000"/>
                </a:solidFill>
                <a:latin typeface="Calibri"/>
                <a:cs typeface="DejaVu Sans"/>
              </a:defRPr>
            </a:lvl4pPr>
            <a:lvl5pPr>
              <a:tabLst>
                <a:tab pos="914400" algn="l"/>
                <a:tab pos="1828800" algn="l"/>
                <a:tab pos="27432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Lst>
              <a:defRPr>
                <a:solidFill>
                  <a:srgbClr val="000000"/>
                </a:solidFill>
                <a:latin typeface="Calibri"/>
                <a:cs typeface="DejaVu Sans"/>
              </a:defRPr>
            </a:lvl9pPr>
          </a:lstStyle>
          <a:p>
            <a:pPr>
              <a:lnSpc>
                <a:spcPct val="100000"/>
              </a:lnSpc>
              <a:defRPr/>
            </a:pPr>
            <a:r>
              <a:rPr lang="fr-FR" sz="1600">
                <a:solidFill>
                  <a:srgbClr val="808080"/>
                </a:solidFill>
                <a:latin typeface="Calibri (Corps)"/>
                <a:cs typeface="Arial"/>
              </a:rPr>
              <a:t>Renseigner ici les principaux clients et partenaires dans le domaine</a:t>
            </a:r>
            <a:endParaRPr/>
          </a:p>
        </p:txBody>
      </p:sp>
      <p:sp>
        <p:nvSpPr>
          <p:cNvPr id="10248" name="Rectangle 8"/>
          <p:cNvSpPr>
            <a:spLocks noChangeArrowheads="1"/>
          </p:cNvSpPr>
          <p:nvPr>
            <p:custDataLst>
              <p:tags r:id="rId7"/>
            </p:custDataLst>
          </p:nvPr>
        </p:nvSpPr>
        <p:spPr bwMode="auto">
          <a:xfrm>
            <a:off x="6744072" y="1334651"/>
            <a:ext cx="5158806" cy="1918583"/>
          </a:xfrm>
          <a:prstGeom prst="rect">
            <a:avLst/>
          </a:prstGeom>
          <a:solidFill>
            <a:srgbClr val="F2F2F2"/>
          </a:solidFill>
          <a:ln>
            <a:noFill/>
          </a:ln>
          <a:effectLst/>
        </p:spPr>
        <p:txBody>
          <a:bodyPr wrap="none" anchor="ctr"/>
          <a:lstStyle/>
          <a:p>
            <a:pPr>
              <a:defRPr/>
            </a:pPr>
            <a:endParaRPr lang="fr-FR"/>
          </a:p>
        </p:txBody>
      </p:sp>
      <p:sp>
        <p:nvSpPr>
          <p:cNvPr id="10249" name="Rectangle 9"/>
          <p:cNvSpPr>
            <a:spLocks noChangeArrowheads="1"/>
          </p:cNvSpPr>
          <p:nvPr>
            <p:custDataLst>
              <p:tags r:id="rId8"/>
            </p:custDataLst>
          </p:nvPr>
        </p:nvSpPr>
        <p:spPr bwMode="auto">
          <a:xfrm>
            <a:off x="6744072" y="891738"/>
            <a:ext cx="5022281" cy="383267"/>
          </a:xfrm>
          <a:prstGeom prst="rect">
            <a:avLst/>
          </a:prstGeom>
          <a:noFill/>
          <a:ln>
            <a:noFill/>
          </a:ln>
          <a:effectLst/>
        </p:spPr>
        <p:txBody>
          <a:bodyPr wrap="square" lIns="90000" tIns="45000" rIns="90000" bIns="45000">
            <a:spAutoFit/>
          </a:bodyPr>
          <a:lstStyle>
            <a:lvl1pPr>
              <a:tabLst>
                <a:tab pos="914400" algn="l"/>
                <a:tab pos="1828800" algn="l"/>
                <a:tab pos="2743200" algn="l"/>
                <a:tab pos="3657600" algn="l"/>
                <a:tab pos="4572000" algn="l"/>
              </a:tabLst>
              <a:defRPr>
                <a:solidFill>
                  <a:srgbClr val="000000"/>
                </a:solidFill>
                <a:latin typeface="Calibri"/>
                <a:cs typeface="DejaVu Sans"/>
              </a:defRPr>
            </a:lvl1pPr>
            <a:lvl2pPr>
              <a:tabLst>
                <a:tab pos="914400" algn="l"/>
                <a:tab pos="1828800" algn="l"/>
                <a:tab pos="2743200" algn="l"/>
                <a:tab pos="3657600" algn="l"/>
                <a:tab pos="4572000" algn="l"/>
              </a:tabLst>
              <a:defRPr>
                <a:solidFill>
                  <a:srgbClr val="000000"/>
                </a:solidFill>
                <a:latin typeface="Calibri"/>
                <a:cs typeface="DejaVu Sans"/>
              </a:defRPr>
            </a:lvl2pPr>
            <a:lvl3pPr>
              <a:tabLst>
                <a:tab pos="914400" algn="l"/>
                <a:tab pos="1828800" algn="l"/>
                <a:tab pos="2743200" algn="l"/>
                <a:tab pos="3657600" algn="l"/>
                <a:tab pos="4572000" algn="l"/>
              </a:tabLst>
              <a:defRPr>
                <a:solidFill>
                  <a:srgbClr val="000000"/>
                </a:solidFill>
                <a:latin typeface="Calibri"/>
                <a:cs typeface="DejaVu Sans"/>
              </a:defRPr>
            </a:lvl3pPr>
            <a:lvl4pPr>
              <a:tabLst>
                <a:tab pos="914400" algn="l"/>
                <a:tab pos="1828800" algn="l"/>
                <a:tab pos="2743200" algn="l"/>
                <a:tab pos="3657600" algn="l"/>
                <a:tab pos="4572000" algn="l"/>
              </a:tabLst>
              <a:defRPr>
                <a:solidFill>
                  <a:srgbClr val="000000"/>
                </a:solidFill>
                <a:latin typeface="Calibri"/>
                <a:cs typeface="DejaVu Sans"/>
              </a:defRPr>
            </a:lvl4pPr>
            <a:lvl5pPr>
              <a:tabLst>
                <a:tab pos="914400" algn="l"/>
                <a:tab pos="1828800" algn="l"/>
                <a:tab pos="2743200" algn="l"/>
                <a:tab pos="3657600" algn="l"/>
                <a:tab pos="45720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9pPr>
          </a:lstStyle>
          <a:p>
            <a:pPr>
              <a:lnSpc>
                <a:spcPct val="100000"/>
              </a:lnSpc>
              <a:defRPr/>
            </a:pPr>
            <a:r>
              <a:rPr lang="fr-FR" sz="1900" b="1">
                <a:solidFill>
                  <a:srgbClr val="0E1B31"/>
                </a:solidFill>
                <a:latin typeface="Calibri (Corps)"/>
                <a:cs typeface="Arial"/>
              </a:rPr>
              <a:t>Domaine d’activités et filières adressés</a:t>
            </a:r>
            <a:endParaRPr/>
          </a:p>
        </p:txBody>
      </p:sp>
      <p:sp>
        <p:nvSpPr>
          <p:cNvPr id="10250" name="Rectangle 10"/>
          <p:cNvSpPr>
            <a:spLocks noChangeArrowheads="1"/>
          </p:cNvSpPr>
          <p:nvPr>
            <p:custDataLst>
              <p:tags r:id="rId9"/>
            </p:custDataLst>
          </p:nvPr>
        </p:nvSpPr>
        <p:spPr bwMode="auto">
          <a:xfrm>
            <a:off x="6731372" y="3742755"/>
            <a:ext cx="5158806" cy="379412"/>
          </a:xfrm>
          <a:prstGeom prst="rect">
            <a:avLst/>
          </a:prstGeom>
          <a:solidFill>
            <a:srgbClr val="F2F2F2"/>
          </a:solidFill>
          <a:ln>
            <a:noFill/>
          </a:ln>
          <a:effectLst/>
        </p:spPr>
        <p:txBody>
          <a:bodyPr wrap="none" anchor="ctr"/>
          <a:lstStyle/>
          <a:p>
            <a:pPr>
              <a:defRPr/>
            </a:pPr>
            <a:endParaRPr lang="fr-FR"/>
          </a:p>
        </p:txBody>
      </p:sp>
      <p:sp>
        <p:nvSpPr>
          <p:cNvPr id="10251" name="Rectangle 11"/>
          <p:cNvSpPr>
            <a:spLocks noChangeArrowheads="1"/>
          </p:cNvSpPr>
          <p:nvPr>
            <p:custDataLst>
              <p:tags r:id="rId10"/>
            </p:custDataLst>
          </p:nvPr>
        </p:nvSpPr>
        <p:spPr bwMode="auto">
          <a:xfrm>
            <a:off x="6744072" y="3356992"/>
            <a:ext cx="5007993" cy="383267"/>
          </a:xfrm>
          <a:prstGeom prst="rect">
            <a:avLst/>
          </a:prstGeom>
          <a:noFill/>
          <a:ln>
            <a:noFill/>
          </a:ln>
          <a:effectLst/>
        </p:spPr>
        <p:txBody>
          <a:bodyPr wrap="square" lIns="90000" tIns="45000" rIns="90000" bIns="45000">
            <a:spAutoFit/>
          </a:bodyPr>
          <a:lstStyle>
            <a:lvl1pPr>
              <a:tabLst>
                <a:tab pos="914400" algn="l"/>
                <a:tab pos="1828800" algn="l"/>
                <a:tab pos="2743200" algn="l"/>
                <a:tab pos="3657600" algn="l"/>
                <a:tab pos="4572000" algn="l"/>
              </a:tabLst>
              <a:defRPr>
                <a:solidFill>
                  <a:srgbClr val="000000"/>
                </a:solidFill>
                <a:latin typeface="Calibri"/>
                <a:cs typeface="DejaVu Sans"/>
              </a:defRPr>
            </a:lvl1pPr>
            <a:lvl2pPr>
              <a:tabLst>
                <a:tab pos="914400" algn="l"/>
                <a:tab pos="1828800" algn="l"/>
                <a:tab pos="2743200" algn="l"/>
                <a:tab pos="3657600" algn="l"/>
                <a:tab pos="4572000" algn="l"/>
              </a:tabLst>
              <a:defRPr>
                <a:solidFill>
                  <a:srgbClr val="000000"/>
                </a:solidFill>
                <a:latin typeface="Calibri"/>
                <a:cs typeface="DejaVu Sans"/>
              </a:defRPr>
            </a:lvl2pPr>
            <a:lvl3pPr>
              <a:tabLst>
                <a:tab pos="914400" algn="l"/>
                <a:tab pos="1828800" algn="l"/>
                <a:tab pos="2743200" algn="l"/>
                <a:tab pos="3657600" algn="l"/>
                <a:tab pos="4572000" algn="l"/>
              </a:tabLst>
              <a:defRPr>
                <a:solidFill>
                  <a:srgbClr val="000000"/>
                </a:solidFill>
                <a:latin typeface="Calibri"/>
                <a:cs typeface="DejaVu Sans"/>
              </a:defRPr>
            </a:lvl3pPr>
            <a:lvl4pPr>
              <a:tabLst>
                <a:tab pos="914400" algn="l"/>
                <a:tab pos="1828800" algn="l"/>
                <a:tab pos="2743200" algn="l"/>
                <a:tab pos="3657600" algn="l"/>
                <a:tab pos="4572000" algn="l"/>
              </a:tabLst>
              <a:defRPr>
                <a:solidFill>
                  <a:srgbClr val="000000"/>
                </a:solidFill>
                <a:latin typeface="Calibri"/>
                <a:cs typeface="DejaVu Sans"/>
              </a:defRPr>
            </a:lvl4pPr>
            <a:lvl5pPr>
              <a:tabLst>
                <a:tab pos="914400" algn="l"/>
                <a:tab pos="1828800" algn="l"/>
                <a:tab pos="2743200" algn="l"/>
                <a:tab pos="3657600" algn="l"/>
                <a:tab pos="45720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9pPr>
          </a:lstStyle>
          <a:p>
            <a:pPr>
              <a:lnSpc>
                <a:spcPct val="100000"/>
              </a:lnSpc>
              <a:defRPr/>
            </a:pPr>
            <a:r>
              <a:rPr lang="fr-FR" sz="1900" b="1">
                <a:solidFill>
                  <a:srgbClr val="0E1B31"/>
                </a:solidFill>
                <a:latin typeface="Calibri (Corps)"/>
                <a:cs typeface="Arial"/>
              </a:rPr>
              <a:t>Certifications / normes</a:t>
            </a:r>
            <a:endParaRPr/>
          </a:p>
        </p:txBody>
      </p:sp>
      <p:sp>
        <p:nvSpPr>
          <p:cNvPr id="2" name="Titre 1"/>
          <p:cNvSpPr>
            <a:spLocks noGrp="1"/>
          </p:cNvSpPr>
          <p:nvPr>
            <p:ph type="title"/>
            <p:custDataLst>
              <p:tags r:id="rId11"/>
            </p:custDataLst>
          </p:nvPr>
        </p:nvSpPr>
        <p:spPr bwMode="auto">
          <a:xfrm>
            <a:off x="2368861" y="86441"/>
            <a:ext cx="9689549" cy="668337"/>
          </a:xfrm>
        </p:spPr>
        <p:txBody>
          <a:bodyPr>
            <a:normAutofit fontScale="90000"/>
          </a:bodyPr>
          <a:lstStyle/>
          <a:p>
            <a:pPr>
              <a:defRPr/>
            </a:pPr>
            <a:r>
              <a:rPr lang="fr-FR">
                <a:latin typeface="Arial"/>
                <a:cs typeface="Arial"/>
              </a:rPr>
              <a:t>Carte d’identité de la structure</a:t>
            </a:r>
            <a:endParaRPr lang="fr-FR"/>
          </a:p>
        </p:txBody>
      </p:sp>
      <p:sp>
        <p:nvSpPr>
          <p:cNvPr id="13" name="Rectangle 2"/>
          <p:cNvSpPr>
            <a:spLocks noChangeArrowheads="1"/>
          </p:cNvSpPr>
          <p:nvPr>
            <p:custDataLst>
              <p:tags r:id="rId12"/>
            </p:custDataLst>
          </p:nvPr>
        </p:nvSpPr>
        <p:spPr bwMode="auto">
          <a:xfrm>
            <a:off x="415925" y="1329190"/>
            <a:ext cx="6112123" cy="378960"/>
          </a:xfrm>
          <a:prstGeom prst="rect">
            <a:avLst/>
          </a:prstGeom>
          <a:solidFill>
            <a:srgbClr val="F2F2F2"/>
          </a:solidFill>
          <a:ln>
            <a:noFill/>
          </a:ln>
          <a:effectLst/>
        </p:spPr>
        <p:txBody>
          <a:bodyPr lIns="90000" tIns="45000" rIns="90000" bIns="45000"/>
          <a:lstStyle>
            <a:lvl1pPr>
              <a:tabLst>
                <a:tab pos="914400" algn="l"/>
                <a:tab pos="1828800" algn="l"/>
                <a:tab pos="2743200" algn="l"/>
                <a:tab pos="3657600" algn="l"/>
                <a:tab pos="4572000" algn="l"/>
                <a:tab pos="5486400" algn="l"/>
              </a:tabLst>
              <a:defRPr>
                <a:solidFill>
                  <a:srgbClr val="000000"/>
                </a:solidFill>
                <a:latin typeface="Calibri"/>
                <a:cs typeface="DejaVu Sans"/>
              </a:defRPr>
            </a:lvl1pPr>
            <a:lvl2pPr>
              <a:tabLst>
                <a:tab pos="914400" algn="l"/>
                <a:tab pos="1828800" algn="l"/>
                <a:tab pos="2743200" algn="l"/>
                <a:tab pos="3657600" algn="l"/>
                <a:tab pos="4572000" algn="l"/>
                <a:tab pos="5486400" algn="l"/>
              </a:tabLst>
              <a:defRPr>
                <a:solidFill>
                  <a:srgbClr val="000000"/>
                </a:solidFill>
                <a:latin typeface="Calibri"/>
                <a:cs typeface="DejaVu Sans"/>
              </a:defRPr>
            </a:lvl2pPr>
            <a:lvl3pPr>
              <a:tabLst>
                <a:tab pos="914400" algn="l"/>
                <a:tab pos="1828800" algn="l"/>
                <a:tab pos="2743200" algn="l"/>
                <a:tab pos="3657600" algn="l"/>
                <a:tab pos="4572000" algn="l"/>
                <a:tab pos="5486400" algn="l"/>
              </a:tabLst>
              <a:defRPr>
                <a:solidFill>
                  <a:srgbClr val="000000"/>
                </a:solidFill>
                <a:latin typeface="Calibri"/>
                <a:cs typeface="DejaVu Sans"/>
              </a:defRPr>
            </a:lvl3pPr>
            <a:lvl4pPr>
              <a:tabLst>
                <a:tab pos="914400" algn="l"/>
                <a:tab pos="1828800" algn="l"/>
                <a:tab pos="2743200" algn="l"/>
                <a:tab pos="3657600" algn="l"/>
                <a:tab pos="4572000" algn="l"/>
                <a:tab pos="5486400" algn="l"/>
              </a:tabLst>
              <a:defRPr>
                <a:solidFill>
                  <a:srgbClr val="000000"/>
                </a:solidFill>
                <a:latin typeface="Calibri"/>
                <a:cs typeface="DejaVu Sans"/>
              </a:defRPr>
            </a:lvl4pPr>
            <a:lvl5pPr>
              <a:tabLst>
                <a:tab pos="914400" algn="l"/>
                <a:tab pos="1828800" algn="l"/>
                <a:tab pos="2743200" algn="l"/>
                <a:tab pos="3657600" algn="l"/>
                <a:tab pos="4572000" algn="l"/>
                <a:tab pos="54864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Lst>
              <a:defRPr>
                <a:solidFill>
                  <a:srgbClr val="000000"/>
                </a:solidFill>
                <a:latin typeface="Calibri"/>
                <a:cs typeface="DejaVu Sans"/>
              </a:defRPr>
            </a:lvl9pPr>
          </a:lstStyle>
          <a:p>
            <a:pPr algn="just">
              <a:lnSpc>
                <a:spcPct val="100000"/>
              </a:lnSpc>
              <a:defRPr/>
            </a:pPr>
            <a:endParaRPr lang="fr-FR" sz="1600">
              <a:solidFill>
                <a:srgbClr val="808080"/>
              </a:solidFill>
              <a:latin typeface="Calibri (Corps)"/>
              <a:cs typeface="Arial"/>
            </a:endParaRPr>
          </a:p>
          <a:p>
            <a:pPr algn="just">
              <a:lnSpc>
                <a:spcPct val="100000"/>
              </a:lnSpc>
              <a:defRPr/>
            </a:pPr>
            <a:endParaRPr lang="fr-FR"/>
          </a:p>
        </p:txBody>
      </p:sp>
      <p:sp>
        <p:nvSpPr>
          <p:cNvPr id="14" name="Rectangle 3"/>
          <p:cNvSpPr>
            <a:spLocks noChangeArrowheads="1"/>
          </p:cNvSpPr>
          <p:nvPr>
            <p:custDataLst>
              <p:tags r:id="rId13"/>
            </p:custDataLst>
          </p:nvPr>
        </p:nvSpPr>
        <p:spPr bwMode="auto">
          <a:xfrm>
            <a:off x="415925" y="934229"/>
            <a:ext cx="5553076" cy="383267"/>
          </a:xfrm>
          <a:prstGeom prst="rect">
            <a:avLst/>
          </a:prstGeom>
          <a:noFill/>
          <a:ln>
            <a:noFill/>
          </a:ln>
          <a:effectLst/>
        </p:spPr>
        <p:txBody>
          <a:bodyPr wrap="square" lIns="90000" tIns="45000" rIns="90000" bIns="45000">
            <a:spAutoFit/>
          </a:bodyPr>
          <a:lstStyle>
            <a:lvl1pPr>
              <a:tabLst>
                <a:tab pos="914400" algn="l"/>
                <a:tab pos="1828800" algn="l"/>
                <a:tab pos="2743200" algn="l"/>
                <a:tab pos="3657600" algn="l"/>
                <a:tab pos="4572000" algn="l"/>
              </a:tabLst>
              <a:defRPr>
                <a:solidFill>
                  <a:srgbClr val="000000"/>
                </a:solidFill>
                <a:latin typeface="Calibri"/>
                <a:cs typeface="DejaVu Sans"/>
              </a:defRPr>
            </a:lvl1pPr>
            <a:lvl2pPr>
              <a:tabLst>
                <a:tab pos="914400" algn="l"/>
                <a:tab pos="1828800" algn="l"/>
                <a:tab pos="2743200" algn="l"/>
                <a:tab pos="3657600" algn="l"/>
                <a:tab pos="4572000" algn="l"/>
              </a:tabLst>
              <a:defRPr>
                <a:solidFill>
                  <a:srgbClr val="000000"/>
                </a:solidFill>
                <a:latin typeface="Calibri"/>
                <a:cs typeface="DejaVu Sans"/>
              </a:defRPr>
            </a:lvl2pPr>
            <a:lvl3pPr>
              <a:tabLst>
                <a:tab pos="914400" algn="l"/>
                <a:tab pos="1828800" algn="l"/>
                <a:tab pos="2743200" algn="l"/>
                <a:tab pos="3657600" algn="l"/>
                <a:tab pos="4572000" algn="l"/>
              </a:tabLst>
              <a:defRPr>
                <a:solidFill>
                  <a:srgbClr val="000000"/>
                </a:solidFill>
                <a:latin typeface="Calibri"/>
                <a:cs typeface="DejaVu Sans"/>
              </a:defRPr>
            </a:lvl3pPr>
            <a:lvl4pPr>
              <a:tabLst>
                <a:tab pos="914400" algn="l"/>
                <a:tab pos="1828800" algn="l"/>
                <a:tab pos="2743200" algn="l"/>
                <a:tab pos="3657600" algn="l"/>
                <a:tab pos="4572000" algn="l"/>
              </a:tabLst>
              <a:defRPr>
                <a:solidFill>
                  <a:srgbClr val="000000"/>
                </a:solidFill>
                <a:latin typeface="Calibri"/>
                <a:cs typeface="DejaVu Sans"/>
              </a:defRPr>
            </a:lvl4pPr>
            <a:lvl5pPr>
              <a:tabLst>
                <a:tab pos="914400" algn="l"/>
                <a:tab pos="1828800" algn="l"/>
                <a:tab pos="2743200" algn="l"/>
                <a:tab pos="3657600" algn="l"/>
                <a:tab pos="45720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9pPr>
          </a:lstStyle>
          <a:p>
            <a:pPr>
              <a:lnSpc>
                <a:spcPct val="100000"/>
              </a:lnSpc>
              <a:defRPr/>
            </a:pPr>
            <a:r>
              <a:rPr lang="fr-FR" sz="1900" b="1">
                <a:solidFill>
                  <a:srgbClr val="0E1B31"/>
                </a:solidFill>
                <a:latin typeface="Calibri (Corps)"/>
                <a:cs typeface="Arial"/>
              </a:rPr>
              <a:t>Thématique </a:t>
            </a:r>
            <a:r>
              <a:rPr lang="fr-FR" sz="1900" i="1">
                <a:solidFill>
                  <a:srgbClr val="0E1B31"/>
                </a:solidFill>
                <a:latin typeface="Calibri (Corps)"/>
                <a:cs typeface="Arial"/>
              </a:rPr>
              <a:t>(cf taxonomie ECARE)</a:t>
            </a:r>
            <a:endParaRP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265" name="Text Box 1"/>
          <p:cNvSpPr txBox="1">
            <a:spLocks noChangeArrowheads="1"/>
          </p:cNvSpPr>
          <p:nvPr>
            <p:custDataLst>
              <p:tags r:id="rId1"/>
            </p:custDataLst>
          </p:nvPr>
        </p:nvSpPr>
        <p:spPr bwMode="auto">
          <a:xfrm>
            <a:off x="2711450" y="0"/>
            <a:ext cx="10920413" cy="1323974"/>
          </a:xfrm>
          <a:prstGeom prst="rect">
            <a:avLst/>
          </a:prstGeom>
          <a:noFill/>
          <a:ln>
            <a:noFill/>
          </a:ln>
          <a:effectLst/>
        </p:spPr>
        <p:txBody>
          <a:bodyPr lIns="90000" tIns="45000" rIns="90000" bIns="4500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1pPr>
            <a:lvl2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2pPr>
            <a:lvl3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3pPr>
            <a:lvl4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4pPr>
            <a:lvl5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9pPr>
          </a:lstStyle>
          <a:p>
            <a:pPr>
              <a:lnSpc>
                <a:spcPct val="90000"/>
              </a:lnSpc>
              <a:defRPr/>
            </a:pPr>
            <a:endParaRPr lang="fr-FR" sz="4400" b="1">
              <a:solidFill>
                <a:srgbClr val="002060"/>
              </a:solidFill>
              <a:latin typeface="Arial"/>
              <a:cs typeface="Arial"/>
            </a:endParaRPr>
          </a:p>
        </p:txBody>
      </p:sp>
      <p:sp>
        <p:nvSpPr>
          <p:cNvPr id="11267" name="Rectangle 3"/>
          <p:cNvSpPr>
            <a:spLocks noChangeArrowheads="1"/>
          </p:cNvSpPr>
          <p:nvPr>
            <p:custDataLst>
              <p:tags r:id="rId2"/>
            </p:custDataLst>
          </p:nvPr>
        </p:nvSpPr>
        <p:spPr bwMode="auto">
          <a:xfrm>
            <a:off x="263353" y="1360142"/>
            <a:ext cx="11738830" cy="5212976"/>
          </a:xfrm>
          <a:prstGeom prst="rect">
            <a:avLst/>
          </a:prstGeom>
          <a:solidFill>
            <a:srgbClr val="F2F2F2"/>
          </a:solidFill>
          <a:ln>
            <a:noFill/>
          </a:ln>
          <a:effectLst/>
        </p:spPr>
        <p:txBody>
          <a:bodyPr lIns="90000" tIns="45000" rIns="90000" bIns="45000"/>
          <a:lstStyle>
            <a:lvl1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1pPr>
            <a:lvl2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2pPr>
            <a:lvl3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3pPr>
            <a:lvl4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4pPr>
            <a:lvl5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9pPr>
          </a:lstStyle>
          <a:p>
            <a:pPr algn="just">
              <a:lnSpc>
                <a:spcPct val="100000"/>
              </a:lnSpc>
              <a:defRPr/>
            </a:pPr>
            <a:r>
              <a:rPr lang="fr-FR" sz="1600">
                <a:solidFill>
                  <a:srgbClr val="808080"/>
                </a:solidFill>
                <a:latin typeface="Calibri (Corps)"/>
                <a:cs typeface="Arial"/>
              </a:rPr>
              <a:t>Précisez les savoir-faire de votre structure et notamment ceux présentant une forte valeur ajoutée dans le domaine</a:t>
            </a:r>
            <a:endParaRPr lang="fr-FR"/>
          </a:p>
        </p:txBody>
      </p:sp>
      <p:sp>
        <p:nvSpPr>
          <p:cNvPr id="11268" name="Rectangle 4"/>
          <p:cNvSpPr>
            <a:spLocks noChangeArrowheads="1"/>
          </p:cNvSpPr>
          <p:nvPr>
            <p:custDataLst>
              <p:tags r:id="rId3"/>
            </p:custDataLst>
          </p:nvPr>
        </p:nvSpPr>
        <p:spPr bwMode="auto">
          <a:xfrm>
            <a:off x="401383" y="980728"/>
            <a:ext cx="5356225" cy="379412"/>
          </a:xfrm>
          <a:prstGeom prst="rect">
            <a:avLst/>
          </a:prstGeom>
          <a:noFill/>
          <a:ln>
            <a:noFill/>
          </a:ln>
          <a:effectLst/>
        </p:spPr>
        <p:txBody>
          <a:bodyPr lIns="90000" tIns="45000" rIns="90000" bIns="45000">
            <a:spAutoFit/>
          </a:bodyPr>
          <a:lstStyle>
            <a:lvl1pPr>
              <a:tabLst>
                <a:tab pos="914400" algn="l"/>
                <a:tab pos="1828800" algn="l"/>
                <a:tab pos="2743200" algn="l"/>
                <a:tab pos="3657600" algn="l"/>
                <a:tab pos="4572000" algn="l"/>
              </a:tabLst>
              <a:defRPr>
                <a:solidFill>
                  <a:srgbClr val="000000"/>
                </a:solidFill>
                <a:latin typeface="Calibri"/>
                <a:cs typeface="DejaVu Sans"/>
              </a:defRPr>
            </a:lvl1pPr>
            <a:lvl2pPr>
              <a:tabLst>
                <a:tab pos="914400" algn="l"/>
                <a:tab pos="1828800" algn="l"/>
                <a:tab pos="2743200" algn="l"/>
                <a:tab pos="3657600" algn="l"/>
                <a:tab pos="4572000" algn="l"/>
              </a:tabLst>
              <a:defRPr>
                <a:solidFill>
                  <a:srgbClr val="000000"/>
                </a:solidFill>
                <a:latin typeface="Calibri"/>
                <a:cs typeface="DejaVu Sans"/>
              </a:defRPr>
            </a:lvl2pPr>
            <a:lvl3pPr>
              <a:tabLst>
                <a:tab pos="914400" algn="l"/>
                <a:tab pos="1828800" algn="l"/>
                <a:tab pos="2743200" algn="l"/>
                <a:tab pos="3657600" algn="l"/>
                <a:tab pos="4572000" algn="l"/>
              </a:tabLst>
              <a:defRPr>
                <a:solidFill>
                  <a:srgbClr val="000000"/>
                </a:solidFill>
                <a:latin typeface="Calibri"/>
                <a:cs typeface="DejaVu Sans"/>
              </a:defRPr>
            </a:lvl3pPr>
            <a:lvl4pPr>
              <a:tabLst>
                <a:tab pos="914400" algn="l"/>
                <a:tab pos="1828800" algn="l"/>
                <a:tab pos="2743200" algn="l"/>
                <a:tab pos="3657600" algn="l"/>
                <a:tab pos="4572000" algn="l"/>
              </a:tabLst>
              <a:defRPr>
                <a:solidFill>
                  <a:srgbClr val="000000"/>
                </a:solidFill>
                <a:latin typeface="Calibri"/>
                <a:cs typeface="DejaVu Sans"/>
              </a:defRPr>
            </a:lvl4pPr>
            <a:lvl5pPr>
              <a:tabLst>
                <a:tab pos="914400" algn="l"/>
                <a:tab pos="1828800" algn="l"/>
                <a:tab pos="2743200" algn="l"/>
                <a:tab pos="3657600" algn="l"/>
                <a:tab pos="45720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9pPr>
          </a:lstStyle>
          <a:p>
            <a:pPr>
              <a:lnSpc>
                <a:spcPct val="100000"/>
              </a:lnSpc>
              <a:defRPr/>
            </a:pPr>
            <a:r>
              <a:rPr lang="fr-FR" sz="1900" b="1">
                <a:solidFill>
                  <a:srgbClr val="0E1B31"/>
                </a:solidFill>
                <a:latin typeface="Calibri (Corps)"/>
                <a:cs typeface="Arial"/>
              </a:rPr>
              <a:t>Savoir Faire</a:t>
            </a:r>
            <a:endParaRPr/>
          </a:p>
        </p:txBody>
      </p:sp>
      <p:sp>
        <p:nvSpPr>
          <p:cNvPr id="2" name="Titre 1"/>
          <p:cNvSpPr>
            <a:spLocks noGrp="1"/>
          </p:cNvSpPr>
          <p:nvPr>
            <p:ph type="title"/>
            <p:custDataLst>
              <p:tags r:id="rId4"/>
            </p:custDataLst>
          </p:nvPr>
        </p:nvSpPr>
        <p:spPr bwMode="auto">
          <a:xfrm>
            <a:off x="2639616" y="116632"/>
            <a:ext cx="9216281" cy="852489"/>
          </a:xfrm>
        </p:spPr>
        <p:txBody>
          <a:bodyPr/>
          <a:lstStyle/>
          <a:p>
            <a:pPr>
              <a:defRPr/>
            </a:pPr>
            <a:r>
              <a:rPr lang="fr-FR">
                <a:latin typeface="Arial"/>
                <a:cs typeface="Arial"/>
              </a:rPr>
              <a:t>Entreprise/Equipe de Recherche</a:t>
            </a:r>
            <a:endParaRPr lang="fr-F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265" name="Text Box 1"/>
          <p:cNvSpPr txBox="1">
            <a:spLocks noChangeArrowheads="1"/>
          </p:cNvSpPr>
          <p:nvPr>
            <p:custDataLst>
              <p:tags r:id="rId1"/>
            </p:custDataLst>
          </p:nvPr>
        </p:nvSpPr>
        <p:spPr bwMode="auto">
          <a:xfrm>
            <a:off x="2711450" y="0"/>
            <a:ext cx="10920413" cy="1323974"/>
          </a:xfrm>
          <a:prstGeom prst="rect">
            <a:avLst/>
          </a:prstGeom>
          <a:noFill/>
          <a:ln>
            <a:noFill/>
          </a:ln>
          <a:effectLst/>
        </p:spPr>
        <p:txBody>
          <a:bodyPr lIns="90000" tIns="45000" rIns="90000" bIns="4500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1pPr>
            <a:lvl2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2pPr>
            <a:lvl3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3pPr>
            <a:lvl4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4pPr>
            <a:lvl5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a:cs typeface="DejaVu Sans"/>
              </a:defRPr>
            </a:lvl9pPr>
          </a:lstStyle>
          <a:p>
            <a:pPr>
              <a:lnSpc>
                <a:spcPct val="90000"/>
              </a:lnSpc>
              <a:defRPr/>
            </a:pPr>
            <a:endParaRPr lang="fr-FR" sz="4400" b="1">
              <a:solidFill>
                <a:srgbClr val="002060"/>
              </a:solidFill>
              <a:latin typeface="Arial"/>
              <a:cs typeface="Arial"/>
            </a:endParaRPr>
          </a:p>
        </p:txBody>
      </p:sp>
      <p:sp>
        <p:nvSpPr>
          <p:cNvPr id="11266" name="Text Box 2"/>
          <p:cNvSpPr txBox="1">
            <a:spLocks noChangeArrowheads="1"/>
          </p:cNvSpPr>
          <p:nvPr>
            <p:custDataLst>
              <p:tags r:id="rId2"/>
            </p:custDataLst>
          </p:nvPr>
        </p:nvSpPr>
        <p:spPr bwMode="auto">
          <a:xfrm>
            <a:off x="0" y="0"/>
            <a:ext cx="1587" cy="1587"/>
          </a:xfrm>
          <a:prstGeom prst="rect">
            <a:avLst/>
          </a:prstGeom>
          <a:noFill/>
          <a:ln>
            <a:noFill/>
          </a:ln>
          <a:effectLst/>
        </p:spPr>
        <p:txBody>
          <a:bodyPr lIns="90000" tIns="0" rIns="90000" bIns="0"/>
          <a:lstStyle/>
          <a:p>
            <a:pPr>
              <a:lnSpc>
                <a:spcPct val="100000"/>
              </a:lnSpc>
              <a:defRPr/>
            </a:pPr>
            <a:fld id="{D5D9E3A7-7402-4757-AF64-9E0265D1D71B}" type="slidenum">
              <a:rPr lang="fr-FR">
                <a:solidFill>
                  <a:srgbClr val="8B8B8B"/>
                </a:solidFill>
                <a:latin typeface="Arial"/>
                <a:cs typeface="Arial"/>
              </a:rPr>
              <a:t>12</a:t>
            </a:fld>
            <a:endParaRPr lang="fr-FR">
              <a:solidFill>
                <a:srgbClr val="8B8B8B"/>
              </a:solidFill>
              <a:latin typeface="Arial"/>
              <a:cs typeface="Arial"/>
            </a:endParaRPr>
          </a:p>
        </p:txBody>
      </p:sp>
      <p:sp>
        <p:nvSpPr>
          <p:cNvPr id="11267" name="Rectangle 3"/>
          <p:cNvSpPr>
            <a:spLocks noChangeArrowheads="1"/>
          </p:cNvSpPr>
          <p:nvPr>
            <p:custDataLst>
              <p:tags r:id="rId3"/>
            </p:custDataLst>
          </p:nvPr>
        </p:nvSpPr>
        <p:spPr bwMode="auto">
          <a:xfrm>
            <a:off x="401382" y="1334823"/>
            <a:ext cx="11591924" cy="5190521"/>
          </a:xfrm>
          <a:prstGeom prst="rect">
            <a:avLst/>
          </a:prstGeom>
          <a:solidFill>
            <a:srgbClr val="F2F2F2"/>
          </a:solidFill>
          <a:ln>
            <a:noFill/>
          </a:ln>
          <a:effectLst/>
        </p:spPr>
        <p:txBody>
          <a:bodyPr lIns="90000" tIns="45000" rIns="90000" bIns="45000"/>
          <a:lstStyle>
            <a:lvl1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1pPr>
            <a:lvl2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2pPr>
            <a:lvl3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3pPr>
            <a:lvl4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4pPr>
            <a:lvl5pPr>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 pos="5486400" algn="l"/>
                <a:tab pos="6400800" algn="l"/>
                <a:tab pos="7315200" algn="l"/>
                <a:tab pos="8229600" algn="l"/>
                <a:tab pos="9144000" algn="l"/>
                <a:tab pos="10058400" algn="l"/>
                <a:tab pos="10972800" algn="l"/>
              </a:tabLst>
              <a:defRPr>
                <a:solidFill>
                  <a:srgbClr val="000000"/>
                </a:solidFill>
                <a:latin typeface="Calibri"/>
                <a:cs typeface="DejaVu Sans"/>
              </a:defRPr>
            </a:lvl9pPr>
          </a:lstStyle>
          <a:p>
            <a:pPr algn="just">
              <a:lnSpc>
                <a:spcPct val="100000"/>
              </a:lnSpc>
              <a:defRPr/>
            </a:pPr>
            <a:r>
              <a:rPr lang="fr-FR" sz="1600">
                <a:solidFill>
                  <a:srgbClr val="808080"/>
                </a:solidFill>
                <a:latin typeface="Calibri (Corps)"/>
                <a:cs typeface="Arial"/>
              </a:rPr>
              <a:t>Décrire les projets pouvant illustrer votre savoir faire et les réseaux de partenaires associés le cas échéant</a:t>
            </a:r>
            <a:endParaRPr lang="fr-FR"/>
          </a:p>
        </p:txBody>
      </p:sp>
      <p:sp>
        <p:nvSpPr>
          <p:cNvPr id="11268" name="Rectangle 4"/>
          <p:cNvSpPr>
            <a:spLocks noChangeArrowheads="1"/>
          </p:cNvSpPr>
          <p:nvPr>
            <p:custDataLst>
              <p:tags r:id="rId4"/>
            </p:custDataLst>
          </p:nvPr>
        </p:nvSpPr>
        <p:spPr bwMode="auto">
          <a:xfrm>
            <a:off x="401383" y="957501"/>
            <a:ext cx="5356225" cy="383267"/>
          </a:xfrm>
          <a:prstGeom prst="rect">
            <a:avLst/>
          </a:prstGeom>
          <a:noFill/>
          <a:ln>
            <a:noFill/>
          </a:ln>
          <a:effectLst/>
        </p:spPr>
        <p:txBody>
          <a:bodyPr lIns="90000" tIns="45000" rIns="90000" bIns="45000">
            <a:spAutoFit/>
          </a:bodyPr>
          <a:lstStyle>
            <a:lvl1pPr>
              <a:tabLst>
                <a:tab pos="914400" algn="l"/>
                <a:tab pos="1828800" algn="l"/>
                <a:tab pos="2743200" algn="l"/>
                <a:tab pos="3657600" algn="l"/>
                <a:tab pos="4572000" algn="l"/>
              </a:tabLst>
              <a:defRPr>
                <a:solidFill>
                  <a:srgbClr val="000000"/>
                </a:solidFill>
                <a:latin typeface="Calibri"/>
                <a:cs typeface="DejaVu Sans"/>
              </a:defRPr>
            </a:lvl1pPr>
            <a:lvl2pPr>
              <a:tabLst>
                <a:tab pos="914400" algn="l"/>
                <a:tab pos="1828800" algn="l"/>
                <a:tab pos="2743200" algn="l"/>
                <a:tab pos="3657600" algn="l"/>
                <a:tab pos="4572000" algn="l"/>
              </a:tabLst>
              <a:defRPr>
                <a:solidFill>
                  <a:srgbClr val="000000"/>
                </a:solidFill>
                <a:latin typeface="Calibri"/>
                <a:cs typeface="DejaVu Sans"/>
              </a:defRPr>
            </a:lvl2pPr>
            <a:lvl3pPr>
              <a:tabLst>
                <a:tab pos="914400" algn="l"/>
                <a:tab pos="1828800" algn="l"/>
                <a:tab pos="2743200" algn="l"/>
                <a:tab pos="3657600" algn="l"/>
                <a:tab pos="4572000" algn="l"/>
              </a:tabLst>
              <a:defRPr>
                <a:solidFill>
                  <a:srgbClr val="000000"/>
                </a:solidFill>
                <a:latin typeface="Calibri"/>
                <a:cs typeface="DejaVu Sans"/>
              </a:defRPr>
            </a:lvl3pPr>
            <a:lvl4pPr>
              <a:tabLst>
                <a:tab pos="914400" algn="l"/>
                <a:tab pos="1828800" algn="l"/>
                <a:tab pos="2743200" algn="l"/>
                <a:tab pos="3657600" algn="l"/>
                <a:tab pos="4572000" algn="l"/>
              </a:tabLst>
              <a:defRPr>
                <a:solidFill>
                  <a:srgbClr val="000000"/>
                </a:solidFill>
                <a:latin typeface="Calibri"/>
                <a:cs typeface="DejaVu Sans"/>
              </a:defRPr>
            </a:lvl4pPr>
            <a:lvl5pPr>
              <a:tabLst>
                <a:tab pos="914400" algn="l"/>
                <a:tab pos="1828800" algn="l"/>
                <a:tab pos="2743200" algn="l"/>
                <a:tab pos="3657600" algn="l"/>
                <a:tab pos="4572000" algn="l"/>
              </a:tabLst>
              <a:defRPr>
                <a:solidFill>
                  <a:srgbClr val="000000"/>
                </a:solidFill>
                <a:latin typeface="Calibri"/>
                <a:cs typeface="DejaVu Sans"/>
              </a:defRPr>
            </a:lvl5pPr>
            <a:lvl6pPr marL="25146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6pPr>
            <a:lvl7pPr marL="29718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7pPr>
            <a:lvl8pPr marL="34290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8pPr>
            <a:lvl9pPr marL="3886200" indent="-228600">
              <a:lnSpc>
                <a:spcPct val="83000"/>
              </a:lnSpc>
              <a:spcBef>
                <a:spcPts val="13"/>
              </a:spcBef>
              <a:spcAft>
                <a:spcPts val="13"/>
              </a:spcAft>
              <a:buClr>
                <a:srgbClr val="000000"/>
              </a:buClr>
              <a:buSzPct val="100000"/>
              <a:buFont typeface="Times New Roman"/>
              <a:tabLst>
                <a:tab pos="914400" algn="l"/>
                <a:tab pos="1828800" algn="l"/>
                <a:tab pos="2743200" algn="l"/>
                <a:tab pos="3657600" algn="l"/>
                <a:tab pos="4572000" algn="l"/>
              </a:tabLst>
              <a:defRPr>
                <a:solidFill>
                  <a:srgbClr val="000000"/>
                </a:solidFill>
                <a:latin typeface="Calibri"/>
                <a:cs typeface="DejaVu Sans"/>
              </a:defRPr>
            </a:lvl9pPr>
          </a:lstStyle>
          <a:p>
            <a:pPr>
              <a:lnSpc>
                <a:spcPct val="100000"/>
              </a:lnSpc>
              <a:defRPr/>
            </a:pPr>
            <a:r>
              <a:rPr lang="fr-FR" sz="1900" b="1">
                <a:solidFill>
                  <a:srgbClr val="0E1B31"/>
                </a:solidFill>
                <a:latin typeface="Calibri (Corps)"/>
                <a:cs typeface="Arial"/>
              </a:rPr>
              <a:t>Exemple de réalisation/projets</a:t>
            </a:r>
            <a:endParaRPr/>
          </a:p>
        </p:txBody>
      </p:sp>
      <p:sp>
        <p:nvSpPr>
          <p:cNvPr id="2" name="Titre 1"/>
          <p:cNvSpPr>
            <a:spLocks noGrp="1"/>
          </p:cNvSpPr>
          <p:nvPr>
            <p:ph type="title"/>
            <p:custDataLst>
              <p:tags r:id="rId5"/>
            </p:custDataLst>
          </p:nvPr>
        </p:nvSpPr>
        <p:spPr bwMode="auto">
          <a:xfrm>
            <a:off x="2567608" y="-10848"/>
            <a:ext cx="9144273" cy="852489"/>
          </a:xfrm>
        </p:spPr>
        <p:txBody>
          <a:bodyPr/>
          <a:lstStyle/>
          <a:p>
            <a:pPr>
              <a:defRPr/>
            </a:pPr>
            <a:r>
              <a:rPr lang="fr-FR">
                <a:latin typeface="Arial"/>
                <a:cs typeface="Arial"/>
              </a:rPr>
              <a:t>Exemples de réalisation</a:t>
            </a:r>
            <a:endParaRPr lang="fr-F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custDataLst>
              <p:tags r:id="rId1"/>
            </p:custDataLst>
          </p:nvPr>
        </p:nvSpPr>
        <p:spPr bwMode="auto">
          <a:xfrm>
            <a:off x="274749" y="921172"/>
            <a:ext cx="8712200" cy="1325563"/>
          </a:xfrm>
        </p:spPr>
        <p:txBody>
          <a:bodyPr/>
          <a:lstStyle/>
          <a:p>
            <a:pPr>
              <a:defRPr/>
            </a:pPr>
            <a:r>
              <a:rPr lang="fr-FR"/>
              <a:t>Carte d’identité du projet</a:t>
            </a:r>
            <a:endParaRPr/>
          </a:p>
        </p:txBody>
      </p:sp>
      <p:sp>
        <p:nvSpPr>
          <p:cNvPr id="5" name="ZoneTexte 4"/>
          <p:cNvSpPr/>
          <p:nvPr>
            <p:custDataLst>
              <p:tags r:id="rId2"/>
            </p:custDataLst>
          </p:nvPr>
        </p:nvSpPr>
        <p:spPr bwMode="auto">
          <a:xfrm>
            <a:off x="416560" y="2115365"/>
            <a:ext cx="8343735" cy="2038259"/>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Renseigner ici les grands objectifs de votre projet.</a:t>
            </a:r>
            <a:endParaRPr/>
          </a:p>
        </p:txBody>
      </p:sp>
      <p:sp>
        <p:nvSpPr>
          <p:cNvPr id="6" name="ZoneTexte 5"/>
          <p:cNvSpPr/>
          <p:nvPr>
            <p:custDataLst>
              <p:tags r:id="rId3"/>
            </p:custDataLst>
          </p:nvPr>
        </p:nvSpPr>
        <p:spPr bwMode="auto">
          <a:xfrm>
            <a:off x="416560" y="1657726"/>
            <a:ext cx="5356800"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Objectifs du projet </a:t>
            </a:r>
            <a:endParaRPr/>
          </a:p>
        </p:txBody>
      </p:sp>
      <p:sp>
        <p:nvSpPr>
          <p:cNvPr id="7" name="ZoneTexte 6"/>
          <p:cNvSpPr/>
          <p:nvPr>
            <p:custDataLst>
              <p:tags r:id="rId4"/>
            </p:custDataLst>
          </p:nvPr>
        </p:nvSpPr>
        <p:spPr bwMode="auto">
          <a:xfrm>
            <a:off x="4207871" y="4220112"/>
            <a:ext cx="1837894" cy="391153"/>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Eléments clés </a:t>
            </a:r>
            <a:endParaRPr/>
          </a:p>
        </p:txBody>
      </p:sp>
      <p:sp>
        <p:nvSpPr>
          <p:cNvPr id="8" name="ZoneTexte 7"/>
          <p:cNvSpPr/>
          <p:nvPr>
            <p:custDataLst>
              <p:tags r:id="rId5"/>
            </p:custDataLst>
          </p:nvPr>
        </p:nvSpPr>
        <p:spPr bwMode="auto">
          <a:xfrm>
            <a:off x="4217467" y="4611265"/>
            <a:ext cx="7719909" cy="2043434"/>
          </a:xfrm>
          <a:prstGeom prst="rect">
            <a:avLst/>
          </a:prstGeom>
          <a:solidFill>
            <a:schemeClr val="bg1">
              <a:lumMod val="95000"/>
            </a:schemeClr>
          </a:solidFill>
          <a:ln>
            <a:noFill/>
            <a:prstDash val="sysDash"/>
          </a:ln>
        </p:spPr>
        <p:txBody>
          <a:bodyPr wrap="square" rtlCol="0">
            <a:noAutofit/>
          </a:bodyPr>
          <a:lstStyle/>
          <a:p>
            <a:pPr marL="285750" indent="-285750" algn="just" defTabSz="457200">
              <a:buFont typeface="Arial"/>
              <a:buChar char="•"/>
              <a:defRPr/>
            </a:pPr>
            <a:r>
              <a:rPr lang="fr-FR" sz="1600">
                <a:solidFill>
                  <a:schemeClr val="bg1">
                    <a:lumMod val="50000"/>
                  </a:schemeClr>
                </a:solidFill>
                <a:latin typeface="Calibri (Corps)"/>
              </a:rPr>
              <a:t>Coût total estimé par partenaires : …€</a:t>
            </a:r>
            <a:endParaRPr/>
          </a:p>
          <a:p>
            <a:pPr marL="285750" indent="-285750" algn="just" defTabSz="457200">
              <a:buFont typeface="Arial"/>
              <a:buChar char="•"/>
              <a:defRPr/>
            </a:pPr>
            <a:r>
              <a:rPr lang="fr-FR" sz="1600">
                <a:solidFill>
                  <a:schemeClr val="bg1">
                    <a:lumMod val="50000"/>
                  </a:schemeClr>
                </a:solidFill>
                <a:latin typeface="Calibri (Corps)"/>
              </a:rPr>
              <a:t>Durée du projet estimé: … mois</a:t>
            </a:r>
            <a:endParaRPr/>
          </a:p>
          <a:p>
            <a:pPr marL="285750" indent="-285750" algn="just" defTabSz="457200">
              <a:buFont typeface="Arial"/>
              <a:buChar char="•"/>
              <a:defRPr/>
            </a:pPr>
            <a:r>
              <a:rPr lang="fr-FR" sz="1600">
                <a:solidFill>
                  <a:schemeClr val="bg1">
                    <a:lumMod val="50000"/>
                  </a:schemeClr>
                </a:solidFill>
                <a:latin typeface="Calibri (Corps)"/>
              </a:rPr>
              <a:t>Lieux de réalisation du projet</a:t>
            </a:r>
            <a:endParaRPr/>
          </a:p>
          <a:p>
            <a:pPr marL="285750" indent="-285750" algn="just" defTabSz="457200">
              <a:buFont typeface="Arial"/>
              <a:buChar char="•"/>
              <a:defRPr/>
            </a:pPr>
            <a:r>
              <a:rPr lang="fr-FR" sz="1600">
                <a:solidFill>
                  <a:schemeClr val="bg1">
                    <a:lumMod val="50000"/>
                  </a:schemeClr>
                </a:solidFill>
                <a:latin typeface="Calibri (Corps)"/>
              </a:rPr>
              <a:t>Montant de subvention demandé par partenaire : …€</a:t>
            </a:r>
            <a:endParaRPr/>
          </a:p>
          <a:p>
            <a:pPr marL="285750" indent="-285750" algn="just" defTabSz="457200">
              <a:buFont typeface="Arial"/>
              <a:buChar char="•"/>
              <a:defRPr/>
            </a:pPr>
            <a:r>
              <a:rPr lang="fr-FR" sz="1600">
                <a:solidFill>
                  <a:schemeClr val="bg1">
                    <a:lumMod val="50000"/>
                  </a:schemeClr>
                </a:solidFill>
                <a:latin typeface="Calibri (Corps)"/>
              </a:rPr>
              <a:t>Montant des fonds propres de chaque partenaires industriels : …€</a:t>
            </a:r>
            <a:endParaRPr/>
          </a:p>
          <a:p>
            <a:pPr marL="285750" indent="-285750" algn="just" defTabSz="457200">
              <a:buFont typeface="Arial"/>
              <a:buChar char="•"/>
              <a:defRPr/>
            </a:pPr>
            <a:r>
              <a:rPr lang="fr-FR" sz="1600">
                <a:solidFill>
                  <a:schemeClr val="bg1">
                    <a:lumMod val="50000"/>
                  </a:schemeClr>
                </a:solidFill>
                <a:latin typeface="Calibri (Corps)"/>
              </a:rPr>
              <a:t>Montant total des subventions publiques reçues par chaque partenaire en 2002 : …€</a:t>
            </a:r>
            <a:endParaRPr sz="1600">
              <a:solidFill>
                <a:schemeClr val="bg1">
                  <a:lumMod val="50000"/>
                </a:schemeClr>
              </a:solidFill>
              <a:latin typeface="Calibri (Corps)"/>
            </a:endParaRPr>
          </a:p>
        </p:txBody>
      </p:sp>
      <p:sp>
        <p:nvSpPr>
          <p:cNvPr id="9" name="ZoneTexte 8"/>
          <p:cNvSpPr/>
          <p:nvPr>
            <p:custDataLst>
              <p:tags r:id="rId6"/>
            </p:custDataLst>
          </p:nvPr>
        </p:nvSpPr>
        <p:spPr bwMode="auto">
          <a:xfrm>
            <a:off x="416560" y="4153625"/>
            <a:ext cx="2562244"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Partenaire(s) </a:t>
            </a:r>
            <a:endParaRPr/>
          </a:p>
        </p:txBody>
      </p:sp>
      <p:sp>
        <p:nvSpPr>
          <p:cNvPr id="10" name="ZoneTexte 9"/>
          <p:cNvSpPr/>
          <p:nvPr>
            <p:custDataLst>
              <p:tags r:id="rId7"/>
            </p:custDataLst>
          </p:nvPr>
        </p:nvSpPr>
        <p:spPr bwMode="auto">
          <a:xfrm>
            <a:off x="416560" y="4611265"/>
            <a:ext cx="3568148" cy="2059661"/>
          </a:xfrm>
          <a:prstGeom prst="rect">
            <a:avLst/>
          </a:prstGeom>
          <a:solidFill>
            <a:schemeClr val="bg1">
              <a:lumMod val="95000"/>
            </a:schemeClr>
          </a:solidFill>
          <a:ln>
            <a:noFill/>
            <a:prstDash val="sysDash"/>
          </a:ln>
        </p:spPr>
        <p:txBody>
          <a:bodyPr wrap="square" rtlCol="0">
            <a:noAutofit/>
          </a:bodyPr>
          <a:lstStyle/>
          <a:p>
            <a:pPr defTabSz="457200">
              <a:defRPr/>
            </a:pPr>
            <a:r>
              <a:rPr lang="fr-FR" sz="1600">
                <a:solidFill>
                  <a:schemeClr val="bg1">
                    <a:lumMod val="50000"/>
                  </a:schemeClr>
                </a:solidFill>
                <a:latin typeface="Calibri (Corps)"/>
              </a:rPr>
              <a:t>Renseigner ici les partenaires de votre projet. </a:t>
            </a:r>
            <a:endParaRPr/>
          </a:p>
        </p:txBody>
      </p:sp>
      <p:sp>
        <p:nvSpPr>
          <p:cNvPr id="11" name="ZoneTexte 10"/>
          <p:cNvSpPr/>
          <p:nvPr>
            <p:custDataLst>
              <p:tags r:id="rId8"/>
            </p:custDataLst>
          </p:nvPr>
        </p:nvSpPr>
        <p:spPr bwMode="auto">
          <a:xfrm>
            <a:off x="8986949" y="1657726"/>
            <a:ext cx="2950427" cy="2495899"/>
          </a:xfrm>
          <a:prstGeom prst="rect">
            <a:avLst/>
          </a:prstGeom>
          <a:noFill/>
          <a:ln w="3175">
            <a:solidFill>
              <a:schemeClr val="tx1"/>
            </a:solidFill>
            <a:prstDash val="lgDash"/>
          </a:ln>
        </p:spPr>
        <p:txBody>
          <a:bodyPr wrap="square" rtlCol="0">
            <a:noAutofit/>
          </a:bodyPr>
          <a:lstStyle/>
          <a:p>
            <a:pPr algn="ctr" defTabSz="457200">
              <a:defRPr/>
            </a:pPr>
            <a:endParaRPr lang="fr-FR" sz="1600" i="1">
              <a:solidFill>
                <a:prstClr val="black"/>
              </a:solidFill>
              <a:latin typeface="Calibri (Corps)"/>
            </a:endParaRPr>
          </a:p>
          <a:p>
            <a:pPr algn="ctr" defTabSz="457200">
              <a:defRPr/>
            </a:pPr>
            <a:endParaRPr lang="fr-FR" sz="1600" i="1">
              <a:solidFill>
                <a:prstClr val="black"/>
              </a:solidFill>
              <a:latin typeface="Calibri (Corps)"/>
            </a:endParaRPr>
          </a:p>
          <a:p>
            <a:pPr algn="ctr" defTabSz="457200">
              <a:defRPr/>
            </a:pPr>
            <a:endParaRPr lang="fr-FR" sz="1600" i="1">
              <a:solidFill>
                <a:prstClr val="black"/>
              </a:solidFill>
              <a:latin typeface="Calibri (Corps)"/>
            </a:endParaRPr>
          </a:p>
          <a:p>
            <a:pPr algn="ctr" defTabSz="457200">
              <a:defRPr/>
            </a:pPr>
            <a:endParaRPr lang="fr-FR" sz="1600" i="1">
              <a:solidFill>
                <a:prstClr val="black"/>
              </a:solidFill>
              <a:latin typeface="Calibri (Corps)"/>
            </a:endParaRPr>
          </a:p>
          <a:p>
            <a:pPr algn="ctr" defTabSz="457200">
              <a:defRPr/>
            </a:pPr>
            <a:endParaRPr lang="fr-FR" sz="1600" i="1">
              <a:solidFill>
                <a:prstClr val="black"/>
              </a:solidFill>
              <a:latin typeface="Calibri (Corps)"/>
            </a:endParaRPr>
          </a:p>
          <a:p>
            <a:pPr algn="ctr" defTabSz="457200">
              <a:defRPr/>
            </a:pPr>
            <a:r>
              <a:rPr lang="fr-FR" sz="1600" i="1">
                <a:solidFill>
                  <a:prstClr val="black"/>
                </a:solidFill>
                <a:latin typeface="Calibri (Corps)"/>
              </a:rPr>
              <a:t>Illustration de la problématique/solution du projet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ZoneTexte 4"/>
          <p:cNvSpPr/>
          <p:nvPr>
            <p:custDataLst>
              <p:tags r:id="rId1"/>
            </p:custDataLst>
          </p:nvPr>
        </p:nvSpPr>
        <p:spPr bwMode="auto">
          <a:xfrm>
            <a:off x="499492" y="1982057"/>
            <a:ext cx="4546552" cy="4644799"/>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5" name="ZoneTexte 5"/>
          <p:cNvSpPr/>
          <p:nvPr>
            <p:custDataLst>
              <p:tags r:id="rId2"/>
            </p:custDataLst>
          </p:nvPr>
        </p:nvSpPr>
        <p:spPr bwMode="auto">
          <a:xfrm>
            <a:off x="499492" y="1597336"/>
            <a:ext cx="4546552"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Origine &amp; jalons clés du projet</a:t>
            </a:r>
            <a:endParaRPr/>
          </a:p>
        </p:txBody>
      </p:sp>
      <p:sp>
        <p:nvSpPr>
          <p:cNvPr id="6" name="ZoneTexte 6"/>
          <p:cNvSpPr/>
          <p:nvPr>
            <p:custDataLst>
              <p:tags r:id="rId3"/>
            </p:custDataLst>
          </p:nvPr>
        </p:nvSpPr>
        <p:spPr bwMode="auto">
          <a:xfrm>
            <a:off x="5343703" y="2220066"/>
            <a:ext cx="6256416" cy="1792297"/>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7" name="ZoneTexte 7"/>
          <p:cNvSpPr/>
          <p:nvPr>
            <p:custDataLst>
              <p:tags r:id="rId4"/>
            </p:custDataLst>
          </p:nvPr>
        </p:nvSpPr>
        <p:spPr bwMode="auto">
          <a:xfrm>
            <a:off x="5343701" y="1597336"/>
            <a:ext cx="6256417" cy="677108"/>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Description de l’état de l’art, de la concurrence et des verrous associés aux objectifs </a:t>
            </a:r>
            <a:endParaRPr/>
          </a:p>
        </p:txBody>
      </p:sp>
      <p:sp>
        <p:nvSpPr>
          <p:cNvPr id="8" name="ZoneTexte 8"/>
          <p:cNvSpPr/>
          <p:nvPr>
            <p:custDataLst>
              <p:tags r:id="rId5"/>
            </p:custDataLst>
          </p:nvPr>
        </p:nvSpPr>
        <p:spPr bwMode="auto">
          <a:xfrm>
            <a:off x="5343703" y="4779906"/>
            <a:ext cx="6256416" cy="1864841"/>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9" name="ZoneTexte 9"/>
          <p:cNvSpPr/>
          <p:nvPr>
            <p:custDataLst>
              <p:tags r:id="rId6"/>
            </p:custDataLst>
          </p:nvPr>
        </p:nvSpPr>
        <p:spPr bwMode="auto">
          <a:xfrm>
            <a:off x="5343701" y="4102798"/>
            <a:ext cx="6256417" cy="677108"/>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Décrire les actions envisagées pour lever les verrous ainsi identifiés</a:t>
            </a:r>
            <a:endParaRPr/>
          </a:p>
        </p:txBody>
      </p:sp>
      <p:sp>
        <p:nvSpPr>
          <p:cNvPr id="10" name="Titre 1"/>
          <p:cNvSpPr>
            <a:spLocks noGrp="1"/>
          </p:cNvSpPr>
          <p:nvPr>
            <p:ph type="title"/>
            <p:custDataLst>
              <p:tags r:id="rId7"/>
            </p:custDataLst>
          </p:nvPr>
        </p:nvSpPr>
        <p:spPr bwMode="auto">
          <a:xfrm>
            <a:off x="274749" y="786445"/>
            <a:ext cx="8712200" cy="731346"/>
          </a:xfrm>
        </p:spPr>
        <p:txBody>
          <a:bodyPr/>
          <a:lstStyle/>
          <a:p>
            <a:pPr>
              <a:defRPr/>
            </a:pPr>
            <a:r>
              <a:rPr lang="fr-FR"/>
              <a:t>Description du projet</a:t>
            </a:r>
            <a:endParaRPr/>
          </a:p>
        </p:txBody>
      </p:sp>
      <p:cxnSp>
        <p:nvCxnSpPr>
          <p:cNvPr id="11" name="Connecteur droit 11"/>
          <p:cNvCxnSpPr>
            <a:cxnSpLocks/>
          </p:cNvCxnSpPr>
          <p:nvPr>
            <p:custDataLst>
              <p:tags r:id="rId8"/>
            </p:custDataLst>
          </p:nvPr>
        </p:nvCxnSpPr>
        <p:spPr bwMode="auto">
          <a:xfrm>
            <a:off x="274749" y="2236827"/>
            <a:ext cx="0" cy="4321729"/>
          </a:xfrm>
          <a:prstGeom prst="line">
            <a:avLst/>
          </a:prstGeom>
          <a:ln w="38100">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2" name="Ellipse 12"/>
          <p:cNvSpPr/>
          <p:nvPr>
            <p:custDataLst>
              <p:tags r:id="rId9"/>
            </p:custDataLst>
          </p:nvPr>
        </p:nvSpPr>
        <p:spPr bwMode="auto">
          <a:xfrm>
            <a:off x="94749" y="5479519"/>
            <a:ext cx="360000" cy="36000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3" name="Ellipse 13"/>
          <p:cNvSpPr/>
          <p:nvPr>
            <p:custDataLst>
              <p:tags r:id="rId10"/>
            </p:custDataLst>
          </p:nvPr>
        </p:nvSpPr>
        <p:spPr bwMode="auto">
          <a:xfrm>
            <a:off x="94749" y="4565016"/>
            <a:ext cx="360000" cy="36000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4" name="Ellipse 14"/>
          <p:cNvSpPr/>
          <p:nvPr>
            <p:custDataLst>
              <p:tags r:id="rId11"/>
            </p:custDataLst>
          </p:nvPr>
        </p:nvSpPr>
        <p:spPr bwMode="auto">
          <a:xfrm>
            <a:off x="94749" y="3652362"/>
            <a:ext cx="360000" cy="36000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5" name="Ellipse 15"/>
          <p:cNvSpPr/>
          <p:nvPr>
            <p:custDataLst>
              <p:tags r:id="rId12"/>
            </p:custDataLst>
          </p:nvPr>
        </p:nvSpPr>
        <p:spPr bwMode="auto">
          <a:xfrm>
            <a:off x="94749" y="2732598"/>
            <a:ext cx="360000" cy="36000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ZoneTexte 11"/>
          <p:cNvSpPr/>
          <p:nvPr>
            <p:custDataLst>
              <p:tags r:id="rId1"/>
            </p:custDataLst>
          </p:nvPr>
        </p:nvSpPr>
        <p:spPr bwMode="auto">
          <a:xfrm>
            <a:off x="119336" y="2247939"/>
            <a:ext cx="7649001" cy="1982818"/>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5" name="ZoneTexte 12"/>
          <p:cNvSpPr/>
          <p:nvPr>
            <p:custDataLst>
              <p:tags r:id="rId2"/>
            </p:custDataLst>
          </p:nvPr>
        </p:nvSpPr>
        <p:spPr bwMode="auto">
          <a:xfrm>
            <a:off x="119336" y="1863218"/>
            <a:ext cx="5560779"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Solution et/ou service développés</a:t>
            </a:r>
            <a:endParaRPr/>
          </a:p>
        </p:txBody>
      </p:sp>
      <p:sp>
        <p:nvSpPr>
          <p:cNvPr id="6" name="ZoneTexte 13"/>
          <p:cNvSpPr/>
          <p:nvPr>
            <p:custDataLst>
              <p:tags r:id="rId3"/>
            </p:custDataLst>
          </p:nvPr>
        </p:nvSpPr>
        <p:spPr bwMode="auto">
          <a:xfrm>
            <a:off x="119337" y="4371357"/>
            <a:ext cx="5842780"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Valeur ajoutée de la solution et/ou du service</a:t>
            </a:r>
            <a:endParaRPr/>
          </a:p>
        </p:txBody>
      </p:sp>
      <p:sp>
        <p:nvSpPr>
          <p:cNvPr id="7" name="ZoneTexte 14"/>
          <p:cNvSpPr/>
          <p:nvPr>
            <p:custDataLst>
              <p:tags r:id="rId4"/>
            </p:custDataLst>
          </p:nvPr>
        </p:nvSpPr>
        <p:spPr bwMode="auto">
          <a:xfrm>
            <a:off x="119337" y="4756078"/>
            <a:ext cx="7649000" cy="1934807"/>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10" name="Titre 1"/>
          <p:cNvSpPr>
            <a:spLocks noGrp="1"/>
          </p:cNvSpPr>
          <p:nvPr>
            <p:ph type="title"/>
            <p:custDataLst>
              <p:tags r:id="rId5"/>
            </p:custDataLst>
          </p:nvPr>
        </p:nvSpPr>
        <p:spPr bwMode="auto">
          <a:xfrm>
            <a:off x="274748" y="921173"/>
            <a:ext cx="10273981" cy="779636"/>
          </a:xfrm>
        </p:spPr>
        <p:txBody>
          <a:bodyPr/>
          <a:lstStyle/>
          <a:p>
            <a:pPr>
              <a:defRPr/>
            </a:pPr>
            <a:r>
              <a:rPr lang="fr-FR"/>
              <a:t>Mettre en avant le caractère innovant</a:t>
            </a:r>
            <a:endParaRPr/>
          </a:p>
        </p:txBody>
      </p:sp>
      <p:sp>
        <p:nvSpPr>
          <p:cNvPr id="13" name="ZoneTexte 11"/>
          <p:cNvSpPr/>
          <p:nvPr>
            <p:custDataLst>
              <p:tags r:id="rId6"/>
            </p:custDataLst>
          </p:nvPr>
        </p:nvSpPr>
        <p:spPr bwMode="auto">
          <a:xfrm>
            <a:off x="7870328" y="2247939"/>
            <a:ext cx="4244360" cy="2508139"/>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14" name="ZoneTexte 12"/>
          <p:cNvSpPr/>
          <p:nvPr>
            <p:custDataLst>
              <p:tags r:id="rId7"/>
            </p:custDataLst>
          </p:nvPr>
        </p:nvSpPr>
        <p:spPr bwMode="auto">
          <a:xfrm>
            <a:off x="7824193" y="1889361"/>
            <a:ext cx="4392488"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Lien(s) avec la/les priorité(s) du challenge</a:t>
            </a:r>
            <a:endParaRPr/>
          </a:p>
        </p:txBody>
      </p:sp>
      <p:sp>
        <p:nvSpPr>
          <p:cNvPr id="11" name="ZoneTexte 11"/>
          <p:cNvSpPr/>
          <p:nvPr>
            <p:custDataLst>
              <p:tags r:id="rId8"/>
            </p:custDataLst>
          </p:nvPr>
        </p:nvSpPr>
        <p:spPr bwMode="auto">
          <a:xfrm>
            <a:off x="7898233" y="5097798"/>
            <a:ext cx="4244360" cy="1601507"/>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15" name="ZoneTexte 12"/>
          <p:cNvSpPr/>
          <p:nvPr>
            <p:custDataLst>
              <p:tags r:id="rId9"/>
            </p:custDataLst>
          </p:nvPr>
        </p:nvSpPr>
        <p:spPr bwMode="auto">
          <a:xfrm>
            <a:off x="7824193" y="4756078"/>
            <a:ext cx="4392488"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Compétences mises en œuvre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ZoneTexte 7"/>
          <p:cNvSpPr/>
          <p:nvPr>
            <p:custDataLst>
              <p:tags r:id="rId1"/>
            </p:custDataLst>
          </p:nvPr>
        </p:nvSpPr>
        <p:spPr bwMode="auto">
          <a:xfrm>
            <a:off x="386078" y="2005405"/>
            <a:ext cx="9954903" cy="1912123"/>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5" name="ZoneTexte 8"/>
          <p:cNvSpPr/>
          <p:nvPr>
            <p:custDataLst>
              <p:tags r:id="rId2"/>
            </p:custDataLst>
          </p:nvPr>
        </p:nvSpPr>
        <p:spPr bwMode="auto">
          <a:xfrm>
            <a:off x="386079" y="1621196"/>
            <a:ext cx="8138787" cy="384721"/>
          </a:xfrm>
          <a:prstGeom prst="rect">
            <a:avLst/>
          </a:prstGeom>
          <a:noFill/>
          <a:ln>
            <a:noFill/>
            <a:prstDash val="solid"/>
          </a:ln>
        </p:spPr>
        <p:txBody>
          <a:bodyPr wrap="square" rtlCol="0">
            <a:spAutoFit/>
          </a:bodyPr>
          <a:lstStyle/>
          <a:p>
            <a:pPr defTabSz="457200">
              <a:defRPr/>
            </a:pPr>
            <a:r>
              <a:rPr lang="fr-FR" sz="1900" b="1" dirty="0">
                <a:solidFill>
                  <a:schemeClr val="accent1">
                    <a:lumMod val="75000"/>
                  </a:schemeClr>
                </a:solidFill>
                <a:latin typeface="Calibri (Corps)"/>
              </a:rPr>
              <a:t>Impact pour les partenaires du projet</a:t>
            </a:r>
            <a:endParaRPr dirty="0"/>
          </a:p>
        </p:txBody>
      </p:sp>
      <p:sp>
        <p:nvSpPr>
          <p:cNvPr id="6" name="ZoneTexte 9"/>
          <p:cNvSpPr/>
          <p:nvPr>
            <p:custDataLst>
              <p:tags r:id="rId3"/>
            </p:custDataLst>
          </p:nvPr>
        </p:nvSpPr>
        <p:spPr bwMode="auto">
          <a:xfrm>
            <a:off x="6146397" y="4066179"/>
            <a:ext cx="5282727"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Impact sociétal</a:t>
            </a:r>
            <a:endParaRPr/>
          </a:p>
        </p:txBody>
      </p:sp>
      <p:sp>
        <p:nvSpPr>
          <p:cNvPr id="7" name="ZoneTexte 10"/>
          <p:cNvSpPr/>
          <p:nvPr>
            <p:custDataLst>
              <p:tags r:id="rId4"/>
            </p:custDataLst>
          </p:nvPr>
        </p:nvSpPr>
        <p:spPr bwMode="auto">
          <a:xfrm>
            <a:off x="6192240" y="4450901"/>
            <a:ext cx="5623438" cy="2273254"/>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p>
        </p:txBody>
      </p:sp>
      <p:sp>
        <p:nvSpPr>
          <p:cNvPr id="8" name="ZoneTexte 11"/>
          <p:cNvSpPr/>
          <p:nvPr>
            <p:custDataLst>
              <p:tags r:id="rId5"/>
            </p:custDataLst>
          </p:nvPr>
        </p:nvSpPr>
        <p:spPr bwMode="auto">
          <a:xfrm>
            <a:off x="386080" y="3996102"/>
            <a:ext cx="5638801"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Impact environnemental</a:t>
            </a:r>
            <a:endParaRPr/>
          </a:p>
        </p:txBody>
      </p:sp>
      <p:sp>
        <p:nvSpPr>
          <p:cNvPr id="9" name="ZoneTexte 12"/>
          <p:cNvSpPr/>
          <p:nvPr>
            <p:custDataLst>
              <p:tags r:id="rId6"/>
            </p:custDataLst>
          </p:nvPr>
        </p:nvSpPr>
        <p:spPr bwMode="auto">
          <a:xfrm>
            <a:off x="386080" y="4450901"/>
            <a:ext cx="5356800" cy="2273254"/>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lang="fr-FR"/>
          </a:p>
          <a:p>
            <a:pPr algn="just" defTabSz="457200">
              <a:defRPr/>
            </a:pPr>
            <a:r>
              <a:rPr lang="fr-FR" sz="1600">
                <a:solidFill>
                  <a:schemeClr val="bg1">
                    <a:lumMod val="50000"/>
                  </a:schemeClr>
                </a:solidFill>
                <a:latin typeface="Calibri (Corps)"/>
              </a:rPr>
              <a:t>Une démarche d’écoconception sera une valeur ajoutée dans l’évaluation du projet</a:t>
            </a:r>
            <a:endParaRPr/>
          </a:p>
        </p:txBody>
      </p:sp>
      <p:grpSp>
        <p:nvGrpSpPr>
          <p:cNvPr id="10" name="Groupe 16"/>
          <p:cNvGrpSpPr>
            <a:grpSpLocks noChangeAspect="1"/>
          </p:cNvGrpSpPr>
          <p:nvPr>
            <p:custDataLst>
              <p:tags r:id="rId7"/>
            </p:custDataLst>
          </p:nvPr>
        </p:nvGrpSpPr>
        <p:grpSpPr bwMode="auto">
          <a:xfrm>
            <a:off x="10395766" y="2605090"/>
            <a:ext cx="1410780" cy="1312438"/>
            <a:chOff x="8740710" y="1554365"/>
            <a:chExt cx="2688414" cy="2501012"/>
          </a:xfrm>
        </p:grpSpPr>
        <p:sp>
          <p:nvSpPr>
            <p:cNvPr id="11" name="Rectangle 3"/>
            <p:cNvSpPr/>
            <p:nvPr/>
          </p:nvSpPr>
          <p:spPr bwMode="auto">
            <a:xfrm rot="3713943" flipH="1">
              <a:off x="9933189" y="2799985"/>
              <a:ext cx="1624353" cy="14146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2" name="Rectangle 4"/>
            <p:cNvSpPr/>
            <p:nvPr/>
          </p:nvSpPr>
          <p:spPr bwMode="auto">
            <a:xfrm rot="10800000">
              <a:off x="9220541" y="3734819"/>
              <a:ext cx="1624353" cy="14146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3" name="Rectangle 5"/>
            <p:cNvSpPr/>
            <p:nvPr/>
          </p:nvSpPr>
          <p:spPr bwMode="auto">
            <a:xfrm rot="17886054">
              <a:off x="8612164" y="2694889"/>
              <a:ext cx="1624353" cy="14146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pic>
          <p:nvPicPr>
            <p:cNvPr id="14" name="Google Shape;772;p11"/>
            <p:cNvPicPr/>
            <p:nvPr/>
          </p:nvPicPr>
          <p:blipFill>
            <a:blip r:embed="rId10">
              <a:duotone>
                <a:prstClr val="black"/>
                <a:srgbClr val="20A2D4">
                  <a:tint val="45000"/>
                  <a:satMod val="400000"/>
                </a:srgbClr>
              </a:duotone>
              <a:alphaModFix/>
            </a:blip>
            <a:stretch/>
          </p:blipFill>
          <p:spPr bwMode="auto">
            <a:xfrm>
              <a:off x="10349124" y="2975377"/>
              <a:ext cx="1080000" cy="1080000"/>
            </a:xfrm>
            <a:prstGeom prst="rect">
              <a:avLst/>
            </a:prstGeom>
            <a:noFill/>
            <a:ln>
              <a:noFill/>
            </a:ln>
          </p:spPr>
        </p:pic>
        <p:pic>
          <p:nvPicPr>
            <p:cNvPr id="15" name="Google Shape;767;p11"/>
            <p:cNvPicPr/>
            <p:nvPr/>
          </p:nvPicPr>
          <p:blipFill>
            <a:blip r:embed="rId11">
              <a:duotone>
                <a:prstClr val="black"/>
                <a:srgbClr val="20A2D4">
                  <a:tint val="45000"/>
                  <a:satMod val="400000"/>
                </a:srgbClr>
              </a:duotone>
              <a:alphaModFix/>
            </a:blip>
            <a:stretch/>
          </p:blipFill>
          <p:spPr bwMode="auto">
            <a:xfrm>
              <a:off x="9492717" y="1554365"/>
              <a:ext cx="1080000" cy="1080000"/>
            </a:xfrm>
            <a:prstGeom prst="rect">
              <a:avLst/>
            </a:prstGeom>
            <a:noFill/>
            <a:ln>
              <a:noFill/>
            </a:ln>
          </p:spPr>
        </p:pic>
        <p:pic>
          <p:nvPicPr>
            <p:cNvPr id="16" name="Google Shape;818;p11"/>
            <p:cNvPicPr/>
            <p:nvPr/>
          </p:nvPicPr>
          <p:blipFill>
            <a:blip r:embed="rId12">
              <a:duotone>
                <a:prstClr val="black"/>
                <a:srgbClr val="20A2D4">
                  <a:tint val="45000"/>
                  <a:satMod val="400000"/>
                </a:srgbClr>
              </a:duotone>
              <a:alphaModFix/>
            </a:blip>
            <a:stretch/>
          </p:blipFill>
          <p:spPr bwMode="auto">
            <a:xfrm>
              <a:off x="8740710" y="2975377"/>
              <a:ext cx="1080000" cy="1080000"/>
            </a:xfrm>
            <a:prstGeom prst="rect">
              <a:avLst/>
            </a:prstGeom>
            <a:noFill/>
            <a:ln>
              <a:noFill/>
            </a:ln>
          </p:spPr>
        </p:pic>
      </p:grpSp>
      <p:sp>
        <p:nvSpPr>
          <p:cNvPr id="17" name="Titre 1"/>
          <p:cNvSpPr>
            <a:spLocks noGrp="1"/>
          </p:cNvSpPr>
          <p:nvPr>
            <p:ph type="title"/>
            <p:custDataLst>
              <p:tags r:id="rId8"/>
            </p:custDataLst>
          </p:nvPr>
        </p:nvSpPr>
        <p:spPr bwMode="auto">
          <a:xfrm>
            <a:off x="274748" y="921172"/>
            <a:ext cx="10273981" cy="769668"/>
          </a:xfrm>
        </p:spPr>
        <p:txBody>
          <a:bodyPr/>
          <a:lstStyle/>
          <a:p>
            <a:pPr>
              <a:defRPr/>
            </a:pPr>
            <a:r>
              <a:rPr lang="fr-FR"/>
              <a:t>Impacts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ZoneTexte 4"/>
          <p:cNvSpPr/>
          <p:nvPr>
            <p:custDataLst>
              <p:tags r:id="rId1"/>
            </p:custDataLst>
          </p:nvPr>
        </p:nvSpPr>
        <p:spPr bwMode="auto">
          <a:xfrm>
            <a:off x="151186" y="2218033"/>
            <a:ext cx="5532094" cy="2024058"/>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solidFill>
                <a:schemeClr val="bg1">
                  <a:lumMod val="50000"/>
                </a:schemeClr>
              </a:solidFill>
            </a:endParaRPr>
          </a:p>
        </p:txBody>
      </p:sp>
      <p:sp>
        <p:nvSpPr>
          <p:cNvPr id="5" name="ZoneTexte 5"/>
          <p:cNvSpPr/>
          <p:nvPr>
            <p:custDataLst>
              <p:tags r:id="rId2"/>
            </p:custDataLst>
          </p:nvPr>
        </p:nvSpPr>
        <p:spPr bwMode="auto">
          <a:xfrm>
            <a:off x="79098" y="1736873"/>
            <a:ext cx="6256417"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Segment de marché ciblé</a:t>
            </a:r>
            <a:endParaRPr/>
          </a:p>
        </p:txBody>
      </p:sp>
      <p:sp>
        <p:nvSpPr>
          <p:cNvPr id="6" name="ZoneTexte 6"/>
          <p:cNvSpPr/>
          <p:nvPr>
            <p:custDataLst>
              <p:tags r:id="rId3"/>
            </p:custDataLst>
          </p:nvPr>
        </p:nvSpPr>
        <p:spPr bwMode="auto">
          <a:xfrm>
            <a:off x="5747070" y="1736873"/>
            <a:ext cx="6387528" cy="381870"/>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Identification des clients/utilisateurs finaux potentiels</a:t>
            </a:r>
            <a:endParaRPr/>
          </a:p>
        </p:txBody>
      </p:sp>
      <p:sp>
        <p:nvSpPr>
          <p:cNvPr id="8" name="ZoneTexte 8"/>
          <p:cNvSpPr/>
          <p:nvPr>
            <p:custDataLst>
              <p:tags r:id="rId4"/>
            </p:custDataLst>
          </p:nvPr>
        </p:nvSpPr>
        <p:spPr bwMode="auto">
          <a:xfrm>
            <a:off x="5834154" y="2193668"/>
            <a:ext cx="6206660" cy="2048423"/>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solidFill>
                <a:schemeClr val="bg1">
                  <a:lumMod val="50000"/>
                </a:schemeClr>
              </a:solidFill>
            </a:endParaRPr>
          </a:p>
        </p:txBody>
      </p:sp>
      <p:sp>
        <p:nvSpPr>
          <p:cNvPr id="9" name="ZoneTexte 9"/>
          <p:cNvSpPr/>
          <p:nvPr>
            <p:custDataLst>
              <p:tags r:id="rId5"/>
            </p:custDataLst>
          </p:nvPr>
        </p:nvSpPr>
        <p:spPr bwMode="auto">
          <a:xfrm>
            <a:off x="151186" y="4318209"/>
            <a:ext cx="8972665"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Stratégie commerciale envisagée (comment vous aborderiez le marché)</a:t>
            </a:r>
            <a:endParaRPr/>
          </a:p>
        </p:txBody>
      </p:sp>
      <p:sp>
        <p:nvSpPr>
          <p:cNvPr id="10" name="ZoneTexte 10"/>
          <p:cNvSpPr/>
          <p:nvPr>
            <p:custDataLst>
              <p:tags r:id="rId6"/>
            </p:custDataLst>
          </p:nvPr>
        </p:nvSpPr>
        <p:spPr bwMode="auto">
          <a:xfrm>
            <a:off x="151186" y="4779048"/>
            <a:ext cx="7889030" cy="2006150"/>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solidFill>
                <a:schemeClr val="bg1">
                  <a:lumMod val="50000"/>
                </a:schemeClr>
              </a:solidFill>
            </a:endParaRPr>
          </a:p>
        </p:txBody>
      </p:sp>
      <p:sp>
        <p:nvSpPr>
          <p:cNvPr id="11" name="Titre 1"/>
          <p:cNvSpPr>
            <a:spLocks noGrp="1"/>
          </p:cNvSpPr>
          <p:nvPr>
            <p:ph type="title"/>
            <p:custDataLst>
              <p:tags r:id="rId7"/>
            </p:custDataLst>
          </p:nvPr>
        </p:nvSpPr>
        <p:spPr bwMode="auto">
          <a:xfrm>
            <a:off x="274748" y="921173"/>
            <a:ext cx="10273981" cy="707628"/>
          </a:xfrm>
        </p:spPr>
        <p:txBody>
          <a:bodyPr/>
          <a:lstStyle/>
          <a:p>
            <a:pPr>
              <a:defRPr/>
            </a:pPr>
            <a:r>
              <a:rPr lang="fr-FR"/>
              <a:t>Opportunités de Marchés</a:t>
            </a:r>
            <a:endParaRPr/>
          </a:p>
        </p:txBody>
      </p:sp>
      <p:sp>
        <p:nvSpPr>
          <p:cNvPr id="12" name="ZoneTexte 9"/>
          <p:cNvSpPr/>
          <p:nvPr>
            <p:custDataLst>
              <p:tags r:id="rId8"/>
            </p:custDataLst>
          </p:nvPr>
        </p:nvSpPr>
        <p:spPr bwMode="auto">
          <a:xfrm>
            <a:off x="8184232" y="4327121"/>
            <a:ext cx="4103380"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Impact économique (emplois, CA, …)</a:t>
            </a:r>
            <a:endParaRPr/>
          </a:p>
        </p:txBody>
      </p:sp>
      <p:sp>
        <p:nvSpPr>
          <p:cNvPr id="14" name="ZoneTexte 10"/>
          <p:cNvSpPr/>
          <p:nvPr>
            <p:custDataLst>
              <p:tags r:id="rId9"/>
            </p:custDataLst>
          </p:nvPr>
        </p:nvSpPr>
        <p:spPr bwMode="auto">
          <a:xfrm>
            <a:off x="8184232" y="4779048"/>
            <a:ext cx="3856582" cy="2006150"/>
          </a:xfrm>
          <a:prstGeom prst="rect">
            <a:avLst/>
          </a:prstGeom>
          <a:solidFill>
            <a:schemeClr val="bg1">
              <a:lumMod val="95000"/>
            </a:schemeClr>
          </a:solidFill>
          <a:ln>
            <a:noFill/>
            <a:prstDash val="sysDash"/>
          </a:ln>
        </p:spPr>
        <p:txBody>
          <a:bodyPr wrap="square" rtlCol="0">
            <a:noAutofit/>
          </a:bodyPr>
          <a:lstStyle/>
          <a:p>
            <a:pPr algn="just" defTabSz="457200">
              <a:defRPr/>
            </a:pPr>
            <a:r>
              <a:rPr lang="fr-FR" sz="1600">
                <a:solidFill>
                  <a:schemeClr val="bg1">
                    <a:lumMod val="50000"/>
                  </a:schemeClr>
                </a:solidFill>
                <a:latin typeface="Calibri (Corps)"/>
              </a:rPr>
              <a:t>…</a:t>
            </a:r>
            <a:endParaRPr>
              <a:solidFill>
                <a:schemeClr val="bg1">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ZoneTexte 4"/>
          <p:cNvSpPr/>
          <p:nvPr>
            <p:custDataLst>
              <p:tags r:id="rId1"/>
            </p:custDataLst>
          </p:nvPr>
        </p:nvSpPr>
        <p:spPr bwMode="auto">
          <a:xfrm>
            <a:off x="440022" y="1595985"/>
            <a:ext cx="5760317"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Partenaires identifiés et champs d’expertise: </a:t>
            </a:r>
            <a:endParaRPr/>
          </a:p>
        </p:txBody>
      </p:sp>
      <p:sp>
        <p:nvSpPr>
          <p:cNvPr id="5" name="ZoneTexte 5"/>
          <p:cNvSpPr/>
          <p:nvPr>
            <p:custDataLst>
              <p:tags r:id="rId2"/>
            </p:custDataLst>
          </p:nvPr>
        </p:nvSpPr>
        <p:spPr bwMode="auto">
          <a:xfrm>
            <a:off x="440022" y="4251820"/>
            <a:ext cx="7097904" cy="384721"/>
          </a:xfrm>
          <a:prstGeom prst="rect">
            <a:avLst/>
          </a:prstGeom>
          <a:noFill/>
          <a:ln>
            <a:noFill/>
            <a:prstDash val="solid"/>
          </a:ln>
        </p:spPr>
        <p:txBody>
          <a:bodyPr wrap="square" rtlCol="0">
            <a:spAutoFit/>
          </a:bodyPr>
          <a:lstStyle/>
          <a:p>
            <a:pPr defTabSz="457200">
              <a:defRPr/>
            </a:pPr>
            <a:r>
              <a:rPr lang="fr-FR" sz="1900" b="1">
                <a:solidFill>
                  <a:schemeClr val="accent1">
                    <a:lumMod val="75000"/>
                  </a:schemeClr>
                </a:solidFill>
                <a:latin typeface="Calibri (Corps)"/>
              </a:rPr>
              <a:t>Partenaires additionnels souhaités et motifs d’intérêt: </a:t>
            </a:r>
            <a:endParaRPr/>
          </a:p>
        </p:txBody>
      </p:sp>
      <p:sp>
        <p:nvSpPr>
          <p:cNvPr id="6" name="ZoneTexte 6"/>
          <p:cNvSpPr/>
          <p:nvPr>
            <p:custDataLst>
              <p:tags r:id="rId3"/>
            </p:custDataLst>
          </p:nvPr>
        </p:nvSpPr>
        <p:spPr bwMode="auto">
          <a:xfrm>
            <a:off x="448892" y="4636542"/>
            <a:ext cx="8523130" cy="2032554"/>
          </a:xfrm>
          <a:prstGeom prst="rect">
            <a:avLst/>
          </a:prstGeom>
          <a:solidFill>
            <a:schemeClr val="bg1">
              <a:lumMod val="95000"/>
            </a:schemeClr>
          </a:solidFill>
          <a:ln>
            <a:noFill/>
            <a:prstDash val="sysDash"/>
          </a:ln>
        </p:spPr>
        <p:txBody>
          <a:bodyPr wrap="square" rtlCol="0">
            <a:noAutofit/>
          </a:bodyPr>
          <a:lstStyle/>
          <a:p>
            <a:pPr defTabSz="457200">
              <a:defRPr/>
            </a:pPr>
            <a:r>
              <a:rPr lang="fr-FR" sz="1400">
                <a:solidFill>
                  <a:schemeClr val="bg1">
                    <a:lumMod val="50000"/>
                  </a:schemeClr>
                </a:solidFill>
                <a:latin typeface="Calibri (Corps)"/>
              </a:rPr>
              <a:t>Renseigner ici si vous avez déjà des idées de partenaires nationaux ou européens pertinents avec les compétences qui vous intéressent.</a:t>
            </a:r>
            <a:endParaRPr sz="1600"/>
          </a:p>
          <a:p>
            <a:pPr defTabSz="457200">
              <a:defRPr/>
            </a:pPr>
            <a:endParaRPr lang="fr-FR" sz="1400">
              <a:solidFill>
                <a:schemeClr val="bg1">
                  <a:lumMod val="50000"/>
                </a:schemeClr>
              </a:solidFill>
              <a:latin typeface="Calibri (Corps)"/>
            </a:endParaRPr>
          </a:p>
          <a:p>
            <a:pPr defTabSz="457200">
              <a:defRPr/>
            </a:pPr>
            <a:r>
              <a:rPr lang="fr-FR" sz="1400">
                <a:solidFill>
                  <a:schemeClr val="bg1">
                    <a:lumMod val="50000"/>
                  </a:schemeClr>
                </a:solidFill>
                <a:latin typeface="Calibri (Corps)"/>
              </a:rPr>
              <a:t>Les sous traitants au projet peuvent aussi être décrit ici</a:t>
            </a:r>
            <a:endParaRPr/>
          </a:p>
        </p:txBody>
      </p:sp>
      <p:sp>
        <p:nvSpPr>
          <p:cNvPr id="7" name="ZoneTexte 7"/>
          <p:cNvSpPr/>
          <p:nvPr>
            <p:custDataLst>
              <p:tags r:id="rId4"/>
            </p:custDataLst>
          </p:nvPr>
        </p:nvSpPr>
        <p:spPr bwMode="auto">
          <a:xfrm>
            <a:off x="9336359" y="1980706"/>
            <a:ext cx="2633349" cy="4688389"/>
          </a:xfrm>
          <a:prstGeom prst="rect">
            <a:avLst/>
          </a:prstGeom>
          <a:noFill/>
          <a:ln w="3175">
            <a:solidFill>
              <a:schemeClr val="tx1"/>
            </a:solidFill>
            <a:prstDash val="lgDash"/>
          </a:ln>
        </p:spPr>
        <p:txBody>
          <a:bodyPr wrap="square" rtlCol="0">
            <a:noAutofit/>
          </a:bodyPr>
          <a:lstStyle/>
          <a:p>
            <a:pPr algn="ctr" defTabSz="457200">
              <a:defRPr/>
            </a:pPr>
            <a:endParaRPr lang="fr-FR" sz="1600" i="1">
              <a:solidFill>
                <a:prstClr val="black"/>
              </a:solidFill>
              <a:latin typeface="Calibri (Corps)"/>
            </a:endParaRPr>
          </a:p>
          <a:p>
            <a:pPr algn="ctr" defTabSz="457200">
              <a:defRPr/>
            </a:pPr>
            <a:endParaRPr lang="fr-FR" sz="1600" i="1">
              <a:solidFill>
                <a:prstClr val="black"/>
              </a:solidFill>
              <a:latin typeface="Calibri (Corps)"/>
            </a:endParaRPr>
          </a:p>
          <a:p>
            <a:pPr algn="ctr" defTabSz="457200">
              <a:defRPr/>
            </a:pPr>
            <a:endParaRPr lang="fr-FR" sz="1600" i="1">
              <a:solidFill>
                <a:prstClr val="black"/>
              </a:solidFill>
              <a:latin typeface="Calibri (Corps)"/>
            </a:endParaRPr>
          </a:p>
          <a:p>
            <a:pPr algn="ctr" defTabSz="457200">
              <a:defRPr/>
            </a:pPr>
            <a:endParaRPr lang="fr-FR" sz="1600" i="1">
              <a:solidFill>
                <a:prstClr val="black"/>
              </a:solidFill>
              <a:latin typeface="Calibri (Corps)"/>
            </a:endParaRPr>
          </a:p>
          <a:p>
            <a:pPr algn="ctr" defTabSz="457200">
              <a:defRPr/>
            </a:pPr>
            <a:r>
              <a:rPr lang="fr-FR" sz="1600" i="1">
                <a:solidFill>
                  <a:prstClr val="black"/>
                </a:solidFill>
                <a:latin typeface="Calibri (Corps)"/>
              </a:rPr>
              <a:t>Logos des partenaires</a:t>
            </a:r>
            <a:endParaRPr/>
          </a:p>
        </p:txBody>
      </p:sp>
      <p:pic>
        <p:nvPicPr>
          <p:cNvPr id="8" name="Google Shape;773;p11"/>
          <p:cNvPicPr/>
          <p:nvPr>
            <p:custDataLst>
              <p:tags r:id="rId5"/>
            </p:custDataLst>
          </p:nvPr>
        </p:nvPicPr>
        <p:blipFill>
          <a:blip r:embed="rId9">
            <a:duotone>
              <a:prstClr val="black"/>
              <a:srgbClr val="20A2D4">
                <a:tint val="45000"/>
                <a:satMod val="400000"/>
              </a:srgbClr>
            </a:duotone>
            <a:alphaModFix/>
          </a:blip>
          <a:stretch/>
        </p:blipFill>
        <p:spPr bwMode="auto">
          <a:xfrm>
            <a:off x="10023034" y="4473191"/>
            <a:ext cx="1260000" cy="1260000"/>
          </a:xfrm>
          <a:prstGeom prst="rect">
            <a:avLst/>
          </a:prstGeom>
          <a:noFill/>
          <a:ln>
            <a:noFill/>
          </a:ln>
        </p:spPr>
      </p:pic>
      <p:sp>
        <p:nvSpPr>
          <p:cNvPr id="9" name="ZoneTexte 9"/>
          <p:cNvSpPr/>
          <p:nvPr>
            <p:custDataLst>
              <p:tags r:id="rId6"/>
            </p:custDataLst>
          </p:nvPr>
        </p:nvSpPr>
        <p:spPr bwMode="auto">
          <a:xfrm>
            <a:off x="453189" y="1980706"/>
            <a:ext cx="8523131" cy="2168374"/>
          </a:xfrm>
          <a:prstGeom prst="rect">
            <a:avLst/>
          </a:prstGeom>
          <a:solidFill>
            <a:schemeClr val="bg1">
              <a:lumMod val="95000"/>
            </a:schemeClr>
          </a:solidFill>
          <a:ln>
            <a:noFill/>
            <a:prstDash val="sysDash"/>
          </a:ln>
        </p:spPr>
        <p:txBody>
          <a:bodyPr wrap="square" rtlCol="0">
            <a:noAutofit/>
          </a:bodyPr>
          <a:lstStyle/>
          <a:p>
            <a:pPr defTabSz="457200">
              <a:defRPr/>
            </a:pPr>
            <a:r>
              <a:rPr lang="fr-FR" sz="1400">
                <a:solidFill>
                  <a:schemeClr val="bg1">
                    <a:lumMod val="50000"/>
                  </a:schemeClr>
                </a:solidFill>
                <a:latin typeface="Calibri (Corps)"/>
              </a:rPr>
              <a:t>Renseigner ici si vous avez des partenaires déjà validés. </a:t>
            </a:r>
            <a:endParaRPr/>
          </a:p>
          <a:p>
            <a:pPr defTabSz="457200">
              <a:defRPr/>
            </a:pPr>
            <a:endParaRPr lang="fr-FR" sz="1400">
              <a:solidFill>
                <a:schemeClr val="bg1">
                  <a:lumMod val="50000"/>
                </a:schemeClr>
              </a:solidFill>
              <a:latin typeface="Calibri (Corps)"/>
            </a:endParaRPr>
          </a:p>
          <a:p>
            <a:pPr defTabSz="457200">
              <a:defRPr/>
            </a:pPr>
            <a:endParaRPr lang="fr-FR"/>
          </a:p>
          <a:p>
            <a:pPr algn="just" defTabSz="457200">
              <a:defRPr/>
            </a:pPr>
            <a:endParaRPr lang="fr-FR" sz="1600">
              <a:solidFill>
                <a:prstClr val="black"/>
              </a:solidFill>
              <a:latin typeface="Calibri (Corps)"/>
            </a:endParaRPr>
          </a:p>
        </p:txBody>
      </p:sp>
      <p:sp>
        <p:nvSpPr>
          <p:cNvPr id="10" name="Titre 1"/>
          <p:cNvSpPr>
            <a:spLocks noGrp="1"/>
          </p:cNvSpPr>
          <p:nvPr>
            <p:ph type="title"/>
            <p:custDataLst>
              <p:tags r:id="rId7"/>
            </p:custDataLst>
          </p:nvPr>
        </p:nvSpPr>
        <p:spPr bwMode="auto">
          <a:xfrm>
            <a:off x="274748" y="921173"/>
            <a:ext cx="10273981" cy="674812"/>
          </a:xfrm>
        </p:spPr>
        <p:txBody>
          <a:bodyPr>
            <a:normAutofit fontScale="90000"/>
          </a:bodyPr>
          <a:lstStyle/>
          <a:p>
            <a:pPr>
              <a:defRPr/>
            </a:pPr>
            <a:r>
              <a:rPr lang="fr-FR"/>
              <a:t>Partenariats </a:t>
            </a:r>
            <a:r>
              <a:rPr lang="fr-FR" sz="2800" b="0"/>
              <a:t>(le cas échéant)</a:t>
            </a:r>
            <a:endParaRPr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3517B8D-8C72-4D27-A5EB-49F300D931A9}"/>
              </a:ext>
            </a:extLst>
          </p:cNvPr>
          <p:cNvSpPr>
            <a:spLocks noGrp="1"/>
          </p:cNvSpPr>
          <p:nvPr>
            <p:ph idx="1"/>
            <p:custDataLst>
              <p:tags r:id="rId1"/>
            </p:custDataLst>
          </p:nvPr>
        </p:nvSpPr>
        <p:spPr>
          <a:xfrm>
            <a:off x="457200" y="2111604"/>
            <a:ext cx="11318239" cy="4583836"/>
          </a:xfrm>
        </p:spPr>
        <p:txBody>
          <a:bodyPr/>
          <a:lstStyle/>
          <a:p>
            <a:r>
              <a:rPr lang="fr-FR" dirty="0"/>
              <a:t>Plan de financement prévisionnel (faisant apparaître les typologies de dépenses (RH, Achat de consommables, équipements, sous-traitante …) par partenaire (le cas échéant)</a:t>
            </a:r>
          </a:p>
          <a:p>
            <a:r>
              <a:rPr lang="fr-FR" dirty="0"/>
              <a:t>L’état de la situation financière de chacun des partenaires et notamment tout document permettant d’apprécier les fonds propres disponibles (subvention en cours déduite) de chacune des entreprises (ces informations ne sont pas utiles pour les partenaires de type laboratoire public)</a:t>
            </a:r>
          </a:p>
          <a:p>
            <a:endParaRPr lang="fr-FR" dirty="0"/>
          </a:p>
        </p:txBody>
      </p:sp>
      <p:sp>
        <p:nvSpPr>
          <p:cNvPr id="3" name="Titre 2">
            <a:extLst>
              <a:ext uri="{FF2B5EF4-FFF2-40B4-BE49-F238E27FC236}">
                <a16:creationId xmlns:a16="http://schemas.microsoft.com/office/drawing/2014/main" id="{597AEA7C-B513-4435-AAEF-AF1EC83ED61E}"/>
              </a:ext>
            </a:extLst>
          </p:cNvPr>
          <p:cNvSpPr>
            <a:spLocks noGrp="1"/>
          </p:cNvSpPr>
          <p:nvPr>
            <p:ph type="title"/>
            <p:custDataLst>
              <p:tags r:id="rId2"/>
            </p:custDataLst>
          </p:nvPr>
        </p:nvSpPr>
        <p:spPr>
          <a:xfrm>
            <a:off x="87465" y="988050"/>
            <a:ext cx="12038274" cy="1325563"/>
          </a:xfrm>
        </p:spPr>
        <p:txBody>
          <a:bodyPr/>
          <a:lstStyle/>
          <a:p>
            <a:r>
              <a:rPr lang="fr-FR" dirty="0" err="1"/>
              <a:t>Elements</a:t>
            </a:r>
            <a:r>
              <a:rPr lang="fr-FR" dirty="0"/>
              <a:t> complémentaires </a:t>
            </a:r>
            <a:r>
              <a:rPr lang="fr-FR" sz="3600" b="0" i="1" dirty="0"/>
              <a:t>(a transmettre sur format libre)</a:t>
            </a:r>
            <a:endParaRPr lang="fr-FR" b="0" i="1" dirty="0"/>
          </a:p>
        </p:txBody>
      </p:sp>
    </p:spTree>
    <p:extLst>
      <p:ext uri="{BB962C8B-B14F-4D97-AF65-F5344CB8AC3E}">
        <p14:creationId xmlns:p14="http://schemas.microsoft.com/office/powerpoint/2010/main" val="2996469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29"/>
          <p:cNvPicPr>
            <a:picLocks noChangeAspect="1"/>
          </p:cNvPicPr>
          <p:nvPr>
            <p:custDataLst>
              <p:tags r:id="rId1"/>
            </p:custDataLst>
          </p:nvPr>
        </p:nvPicPr>
        <p:blipFill>
          <a:blip r:embed="rId9"/>
          <a:srcRect r="20293"/>
          <a:stretch/>
        </p:blipFill>
        <p:spPr bwMode="auto">
          <a:xfrm>
            <a:off x="0" y="5122133"/>
            <a:ext cx="12216680" cy="1760157"/>
          </a:xfrm>
          <a:prstGeom prst="rect">
            <a:avLst/>
          </a:prstGeom>
        </p:spPr>
      </p:pic>
      <p:pic>
        <p:nvPicPr>
          <p:cNvPr id="5" name="Image 44"/>
          <p:cNvPicPr>
            <a:picLocks noChangeAspect="1"/>
          </p:cNvPicPr>
          <p:nvPr>
            <p:custDataLst>
              <p:tags r:id="rId2"/>
            </p:custDataLst>
          </p:nvPr>
        </p:nvPicPr>
        <p:blipFill>
          <a:blip r:embed="rId10"/>
          <a:stretch/>
        </p:blipFill>
        <p:spPr bwMode="auto">
          <a:xfrm>
            <a:off x="738818" y="401183"/>
            <a:ext cx="1500506" cy="960324"/>
          </a:xfrm>
          <a:prstGeom prst="rect">
            <a:avLst/>
          </a:prstGeom>
        </p:spPr>
      </p:pic>
      <p:pic>
        <p:nvPicPr>
          <p:cNvPr id="6" name="Image 46"/>
          <p:cNvPicPr>
            <a:picLocks noChangeAspect="1"/>
          </p:cNvPicPr>
          <p:nvPr>
            <p:custDataLst>
              <p:tags r:id="rId3"/>
            </p:custDataLst>
          </p:nvPr>
        </p:nvPicPr>
        <p:blipFill>
          <a:blip r:embed="rId11"/>
          <a:stretch/>
        </p:blipFill>
        <p:spPr bwMode="auto">
          <a:xfrm>
            <a:off x="2429475" y="401183"/>
            <a:ext cx="3225519" cy="642906"/>
          </a:xfrm>
          <a:prstGeom prst="rect">
            <a:avLst/>
          </a:prstGeom>
        </p:spPr>
      </p:pic>
      <p:sp>
        <p:nvSpPr>
          <p:cNvPr id="7" name="Titre 1"/>
          <p:cNvSpPr/>
          <p:nvPr>
            <p:custDataLst>
              <p:tags r:id="rId4"/>
            </p:custDataLst>
          </p:nvPr>
        </p:nvSpPr>
        <p:spPr bwMode="auto">
          <a:xfrm>
            <a:off x="148341" y="1916832"/>
            <a:ext cx="11919997" cy="648072"/>
          </a:xfrm>
          <a:prstGeom prst="rect">
            <a:avLst/>
          </a:prstGeom>
        </p:spPr>
        <p:txBody>
          <a:bodyPr vert="horz" lIns="91440" tIns="45720" rIns="91440" bIns="45720" rtlCol="0" anchor="b">
            <a:noAutofit/>
          </a:bodyPr>
          <a:lstStyle>
            <a:lvl1pPr algn="ctr" defTabSz="914400">
              <a:lnSpc>
                <a:spcPct val="90000"/>
              </a:lnSpc>
              <a:spcBef>
                <a:spcPts val="0"/>
              </a:spcBef>
              <a:buNone/>
              <a:defRPr sz="6000">
                <a:solidFill>
                  <a:schemeClr val="tx1"/>
                </a:solidFill>
                <a:latin typeface="+mj-lt"/>
                <a:ea typeface="+mj-ea"/>
                <a:cs typeface="+mj-cs"/>
              </a:defRPr>
            </a:lvl1pPr>
          </a:lstStyle>
          <a:p>
            <a:pPr>
              <a:lnSpc>
                <a:spcPct val="120000"/>
              </a:lnSpc>
              <a:defRPr/>
            </a:pPr>
            <a:r>
              <a:rPr lang="en-US" sz="3600" b="1">
                <a:solidFill>
                  <a:schemeClr val="bg1"/>
                </a:solidFill>
              </a:rPr>
              <a:t>Challenge PME Avion Vert Clean Aviation 2024</a:t>
            </a:r>
            <a:endParaRPr lang="fr-FR" sz="3600" b="1">
              <a:solidFill>
                <a:schemeClr val="bg1"/>
              </a:solidFill>
              <a:latin typeface="Arial"/>
              <a:cs typeface="Arial"/>
            </a:endParaRPr>
          </a:p>
        </p:txBody>
      </p:sp>
      <p:pic>
        <p:nvPicPr>
          <p:cNvPr id="9" name="Image 2"/>
          <p:cNvPicPr>
            <a:picLocks noChangeAspect="1"/>
          </p:cNvPicPr>
          <p:nvPr>
            <p:custDataLst>
              <p:tags r:id="rId5"/>
            </p:custDataLst>
          </p:nvPr>
        </p:nvPicPr>
        <p:blipFill>
          <a:blip r:embed="rId12"/>
          <a:stretch/>
        </p:blipFill>
        <p:spPr bwMode="auto">
          <a:xfrm>
            <a:off x="2340539" y="1046984"/>
            <a:ext cx="3755461" cy="365792"/>
          </a:xfrm>
          <a:prstGeom prst="rect">
            <a:avLst/>
          </a:prstGeom>
        </p:spPr>
      </p:pic>
      <p:sp>
        <p:nvSpPr>
          <p:cNvPr id="16" name="Titre 1"/>
          <p:cNvSpPr/>
          <p:nvPr>
            <p:custDataLst>
              <p:tags r:id="rId6"/>
            </p:custDataLst>
          </p:nvPr>
        </p:nvSpPr>
        <p:spPr bwMode="auto">
          <a:xfrm>
            <a:off x="117059" y="3140968"/>
            <a:ext cx="12074941" cy="1889563"/>
          </a:xfrm>
          <a:prstGeom prst="rect">
            <a:avLst/>
          </a:prstGeom>
        </p:spPr>
        <p:txBody>
          <a:bodyPr vert="horz" lIns="91440" tIns="45720" rIns="91440" bIns="45720" rtlCol="0" anchor="b">
            <a:noAutofit/>
          </a:bodyPr>
          <a:lstStyle>
            <a:lvl1pPr algn="ctr" defTabSz="914400">
              <a:lnSpc>
                <a:spcPct val="90000"/>
              </a:lnSpc>
              <a:spcBef>
                <a:spcPts val="0"/>
              </a:spcBef>
              <a:buNone/>
              <a:defRPr sz="6000">
                <a:solidFill>
                  <a:schemeClr val="tx1"/>
                </a:solidFill>
                <a:latin typeface="+mj-lt"/>
                <a:ea typeface="+mj-ea"/>
                <a:cs typeface="+mj-cs"/>
              </a:defRPr>
            </a:lvl1pPr>
          </a:lstStyle>
          <a:p>
            <a:pPr algn="l">
              <a:lnSpc>
                <a:spcPct val="120000"/>
              </a:lnSpc>
              <a:defRPr/>
            </a:pPr>
            <a:r>
              <a:rPr lang="fr-FR" sz="4000" b="1">
                <a:solidFill>
                  <a:schemeClr val="bg1"/>
                </a:solidFill>
              </a:rPr>
              <a:t>Fiche de déclaration de compétence</a:t>
            </a:r>
            <a:endParaRPr/>
          </a:p>
          <a:p>
            <a:pPr algn="l">
              <a:lnSpc>
                <a:spcPct val="120000"/>
              </a:lnSpc>
              <a:defRPr/>
            </a:pPr>
            <a:r>
              <a:rPr lang="fr-FR" sz="2800" i="1">
                <a:solidFill>
                  <a:schemeClr val="bg1"/>
                </a:solidFill>
              </a:rPr>
              <a:t>Pour les structures (entreprises ou laboratoires) ayant une compétence en lien avec la mobilité aérienne verte et durable mais pas de projet structuré.</a:t>
            </a:r>
            <a:endParaRPr/>
          </a:p>
        </p:txBody>
      </p:sp>
      <p:sp>
        <p:nvSpPr>
          <p:cNvPr id="3" name="Rectangle 2"/>
          <p:cNvSpPr/>
          <p:nvPr>
            <p:custDataLst>
              <p:tags r:id="rId7"/>
            </p:custDataLst>
          </p:nvPr>
        </p:nvSpPr>
        <p:spPr bwMode="auto">
          <a:xfrm>
            <a:off x="6600056" y="5383775"/>
            <a:ext cx="1207499" cy="1236872"/>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tx1"/>
                </a:solidFill>
              </a:rPr>
              <a:t>Logo</a:t>
            </a:r>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4.xml><?xml version="1.0" encoding="utf-8"?>
<p:tagLst xmlns:a="http://schemas.openxmlformats.org/drawingml/2006/main" xmlns:r="http://schemas.openxmlformats.org/officeDocument/2006/relationships" xmlns:p="http://schemas.openxmlformats.org/presentationml/2006/main">
  <p:tag name="NUM" val="7"/>
</p:tagLst>
</file>

<file path=ppt/tags/tag15.xml><?xml version="1.0" encoding="utf-8"?>
<p:tagLst xmlns:a="http://schemas.openxmlformats.org/drawingml/2006/main" xmlns:r="http://schemas.openxmlformats.org/officeDocument/2006/relationships" xmlns:p="http://schemas.openxmlformats.org/presentationml/2006/main">
  <p:tag name="NUM" val="8"/>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5"/>
</p:tagLst>
</file>

<file path=ppt/tags/tag21.xml><?xml version="1.0" encoding="utf-8"?>
<p:tagLst xmlns:a="http://schemas.openxmlformats.org/drawingml/2006/main" xmlns:r="http://schemas.openxmlformats.org/officeDocument/2006/relationships" xmlns:p="http://schemas.openxmlformats.org/presentationml/2006/main">
  <p:tag name="NUM" val="6"/>
</p:tagLst>
</file>

<file path=ppt/tags/tag22.xml><?xml version="1.0" encoding="utf-8"?>
<p:tagLst xmlns:a="http://schemas.openxmlformats.org/drawingml/2006/main" xmlns:r="http://schemas.openxmlformats.org/officeDocument/2006/relationships" xmlns:p="http://schemas.openxmlformats.org/presentationml/2006/main">
  <p:tag name="NUM" val="7"/>
</p:tagLst>
</file>

<file path=ppt/tags/tag23.xml><?xml version="1.0" encoding="utf-8"?>
<p:tagLst xmlns:a="http://schemas.openxmlformats.org/drawingml/2006/main" xmlns:r="http://schemas.openxmlformats.org/officeDocument/2006/relationships" xmlns:p="http://schemas.openxmlformats.org/presentationml/2006/main">
  <p:tag name="NUM" val="8"/>
</p:tagLst>
</file>

<file path=ppt/tags/tag24.xml><?xml version="1.0" encoding="utf-8"?>
<p:tagLst xmlns:a="http://schemas.openxmlformats.org/drawingml/2006/main" xmlns:r="http://schemas.openxmlformats.org/officeDocument/2006/relationships" xmlns:p="http://schemas.openxmlformats.org/presentationml/2006/main">
  <p:tag name="NUM" val="9"/>
</p:tagLst>
</file>

<file path=ppt/tags/tag25.xml><?xml version="1.0" encoding="utf-8"?>
<p:tagLst xmlns:a="http://schemas.openxmlformats.org/drawingml/2006/main" xmlns:r="http://schemas.openxmlformats.org/officeDocument/2006/relationships" xmlns:p="http://schemas.openxmlformats.org/presentationml/2006/main">
  <p:tag name="NUM" val="10"/>
</p:tagLst>
</file>

<file path=ppt/tags/tag26.xml><?xml version="1.0" encoding="utf-8"?>
<p:tagLst xmlns:a="http://schemas.openxmlformats.org/drawingml/2006/main" xmlns:r="http://schemas.openxmlformats.org/officeDocument/2006/relationships" xmlns:p="http://schemas.openxmlformats.org/presentationml/2006/main">
  <p:tag name="NUM" val="11"/>
</p:tagLst>
</file>

<file path=ppt/tags/tag27.xml><?xml version="1.0" encoding="utf-8"?>
<p:tagLst xmlns:a="http://schemas.openxmlformats.org/drawingml/2006/main" xmlns:r="http://schemas.openxmlformats.org/officeDocument/2006/relationships" xmlns:p="http://schemas.openxmlformats.org/presentationml/2006/main">
  <p:tag name="NUM" val="12"/>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4"/>
</p:tagLst>
</file>

<file path=ppt/tags/tag32.xml><?xml version="1.0" encoding="utf-8"?>
<p:tagLst xmlns:a="http://schemas.openxmlformats.org/drawingml/2006/main" xmlns:r="http://schemas.openxmlformats.org/officeDocument/2006/relationships" xmlns:p="http://schemas.openxmlformats.org/presentationml/2006/main">
  <p:tag name="NUM" val="5"/>
</p:tagLst>
</file>

<file path=ppt/tags/tag33.xml><?xml version="1.0" encoding="utf-8"?>
<p:tagLst xmlns:a="http://schemas.openxmlformats.org/drawingml/2006/main" xmlns:r="http://schemas.openxmlformats.org/officeDocument/2006/relationships" xmlns:p="http://schemas.openxmlformats.org/presentationml/2006/main">
  <p:tag name="NUM" val="6"/>
</p:tagLst>
</file>

<file path=ppt/tags/tag34.xml><?xml version="1.0" encoding="utf-8"?>
<p:tagLst xmlns:a="http://schemas.openxmlformats.org/drawingml/2006/main" xmlns:r="http://schemas.openxmlformats.org/officeDocument/2006/relationships" xmlns:p="http://schemas.openxmlformats.org/presentationml/2006/main">
  <p:tag name="NUM" val="7"/>
</p:tagLst>
</file>

<file path=ppt/tags/tag35.xml><?xml version="1.0" encoding="utf-8"?>
<p:tagLst xmlns:a="http://schemas.openxmlformats.org/drawingml/2006/main" xmlns:r="http://schemas.openxmlformats.org/officeDocument/2006/relationships" xmlns:p="http://schemas.openxmlformats.org/presentationml/2006/main">
  <p:tag name="NUM" val="8"/>
</p:tagLst>
</file>

<file path=ppt/tags/tag36.xml><?xml version="1.0" encoding="utf-8"?>
<p:tagLst xmlns:a="http://schemas.openxmlformats.org/drawingml/2006/main" xmlns:r="http://schemas.openxmlformats.org/officeDocument/2006/relationships" xmlns:p="http://schemas.openxmlformats.org/presentationml/2006/main">
  <p:tag name="NUM" val="9"/>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4"/>
</p:tagLst>
</file>

<file path=ppt/tags/tag41.xml><?xml version="1.0" encoding="utf-8"?>
<p:tagLst xmlns:a="http://schemas.openxmlformats.org/drawingml/2006/main" xmlns:r="http://schemas.openxmlformats.org/officeDocument/2006/relationships" xmlns:p="http://schemas.openxmlformats.org/presentationml/2006/main">
  <p:tag name="NUM" val="5"/>
</p:tagLst>
</file>

<file path=ppt/tags/tag42.xml><?xml version="1.0" encoding="utf-8"?>
<p:tagLst xmlns:a="http://schemas.openxmlformats.org/drawingml/2006/main" xmlns:r="http://schemas.openxmlformats.org/officeDocument/2006/relationships" xmlns:p="http://schemas.openxmlformats.org/presentationml/2006/main">
  <p:tag name="NUM" val="6"/>
</p:tagLst>
</file>

<file path=ppt/tags/tag43.xml><?xml version="1.0" encoding="utf-8"?>
<p:tagLst xmlns:a="http://schemas.openxmlformats.org/drawingml/2006/main" xmlns:r="http://schemas.openxmlformats.org/officeDocument/2006/relationships" xmlns:p="http://schemas.openxmlformats.org/presentationml/2006/main">
  <p:tag name="NUM" val="7"/>
</p:tagLst>
</file>

<file path=ppt/tags/tag44.xml><?xml version="1.0" encoding="utf-8"?>
<p:tagLst xmlns:a="http://schemas.openxmlformats.org/drawingml/2006/main" xmlns:r="http://schemas.openxmlformats.org/officeDocument/2006/relationships" xmlns:p="http://schemas.openxmlformats.org/presentationml/2006/main">
  <p:tag name="NUM" val="8"/>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4"/>
</p:tagLst>
</file>

<file path=ppt/tags/tag49.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6"/>
</p:tagLst>
</file>

<file path=ppt/tags/tag51.xml><?xml version="1.0" encoding="utf-8"?>
<p:tagLst xmlns:a="http://schemas.openxmlformats.org/drawingml/2006/main" xmlns:r="http://schemas.openxmlformats.org/officeDocument/2006/relationships" xmlns:p="http://schemas.openxmlformats.org/presentationml/2006/main">
  <p:tag name="NUM" val="7"/>
</p:tagLst>
</file>

<file path=ppt/tags/tag52.xml><?xml version="1.0" encoding="utf-8"?>
<p:tagLst xmlns:a="http://schemas.openxmlformats.org/drawingml/2006/main" xmlns:r="http://schemas.openxmlformats.org/officeDocument/2006/relationships" xmlns:p="http://schemas.openxmlformats.org/presentationml/2006/main">
  <p:tag name="NUM" val="8"/>
</p:tagLst>
</file>

<file path=ppt/tags/tag53.xml><?xml version="1.0" encoding="utf-8"?>
<p:tagLst xmlns:a="http://schemas.openxmlformats.org/drawingml/2006/main" xmlns:r="http://schemas.openxmlformats.org/officeDocument/2006/relationships" xmlns:p="http://schemas.openxmlformats.org/presentationml/2006/main">
  <p:tag name="NUM" val="9"/>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3"/>
</p:tagLst>
</file>

<file path=ppt/tags/tag57.xml><?xml version="1.0" encoding="utf-8"?>
<p:tagLst xmlns:a="http://schemas.openxmlformats.org/drawingml/2006/main" xmlns:r="http://schemas.openxmlformats.org/officeDocument/2006/relationships" xmlns:p="http://schemas.openxmlformats.org/presentationml/2006/main">
  <p:tag name="NUM" val="4"/>
</p:tagLst>
</file>

<file path=ppt/tags/tag58.xml><?xml version="1.0" encoding="utf-8"?>
<p:tagLst xmlns:a="http://schemas.openxmlformats.org/drawingml/2006/main" xmlns:r="http://schemas.openxmlformats.org/officeDocument/2006/relationships" xmlns:p="http://schemas.openxmlformats.org/presentationml/2006/main">
  <p:tag name="NUM" val="5"/>
</p:tagLst>
</file>

<file path=ppt/tags/tag59.xml><?xml version="1.0" encoding="utf-8"?>
<p:tagLst xmlns:a="http://schemas.openxmlformats.org/drawingml/2006/main" xmlns:r="http://schemas.openxmlformats.org/officeDocument/2006/relationships" xmlns:p="http://schemas.openxmlformats.org/presentationml/2006/main">
  <p:tag name="NUM" val="6"/>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7"/>
</p:tagLst>
</file>

<file path=ppt/tags/tag61.xml><?xml version="1.0" encoding="utf-8"?>
<p:tagLst xmlns:a="http://schemas.openxmlformats.org/drawingml/2006/main" xmlns:r="http://schemas.openxmlformats.org/officeDocument/2006/relationships" xmlns:p="http://schemas.openxmlformats.org/presentationml/2006/main">
  <p:tag name="NUM" val="1"/>
</p:tagLst>
</file>

<file path=ppt/tags/tag62.xml><?xml version="1.0" encoding="utf-8"?>
<p:tagLst xmlns:a="http://schemas.openxmlformats.org/drawingml/2006/main" xmlns:r="http://schemas.openxmlformats.org/officeDocument/2006/relationships" xmlns:p="http://schemas.openxmlformats.org/presentationml/2006/main">
  <p:tag name="NUM" val="2"/>
</p:tagLst>
</file>

<file path=ppt/tags/tag63.xml><?xml version="1.0" encoding="utf-8"?>
<p:tagLst xmlns:a="http://schemas.openxmlformats.org/drawingml/2006/main" xmlns:r="http://schemas.openxmlformats.org/officeDocument/2006/relationships" xmlns:p="http://schemas.openxmlformats.org/presentationml/2006/main">
  <p:tag name="NUM" val="1"/>
</p:tagLst>
</file>

<file path=ppt/tags/tag64.xml><?xml version="1.0" encoding="utf-8"?>
<p:tagLst xmlns:a="http://schemas.openxmlformats.org/drawingml/2006/main" xmlns:r="http://schemas.openxmlformats.org/officeDocument/2006/relationships" xmlns:p="http://schemas.openxmlformats.org/presentationml/2006/main">
  <p:tag name="NUM" val="2"/>
</p:tagLst>
</file>

<file path=ppt/tags/tag65.xml><?xml version="1.0" encoding="utf-8"?>
<p:tagLst xmlns:a="http://schemas.openxmlformats.org/drawingml/2006/main" xmlns:r="http://schemas.openxmlformats.org/officeDocument/2006/relationships" xmlns:p="http://schemas.openxmlformats.org/presentationml/2006/main">
  <p:tag name="NUM" val="3"/>
</p:tagLst>
</file>

<file path=ppt/tags/tag66.xml><?xml version="1.0" encoding="utf-8"?>
<p:tagLst xmlns:a="http://schemas.openxmlformats.org/drawingml/2006/main" xmlns:r="http://schemas.openxmlformats.org/officeDocument/2006/relationships" xmlns:p="http://schemas.openxmlformats.org/presentationml/2006/main">
  <p:tag name="NUM" val="4"/>
</p:tagLst>
</file>

<file path=ppt/tags/tag67.xml><?xml version="1.0" encoding="utf-8"?>
<p:tagLst xmlns:a="http://schemas.openxmlformats.org/drawingml/2006/main" xmlns:r="http://schemas.openxmlformats.org/officeDocument/2006/relationships" xmlns:p="http://schemas.openxmlformats.org/presentationml/2006/main">
  <p:tag name="NUM" val="5"/>
</p:tagLst>
</file>

<file path=ppt/tags/tag68.xml><?xml version="1.0" encoding="utf-8"?>
<p:tagLst xmlns:a="http://schemas.openxmlformats.org/drawingml/2006/main" xmlns:r="http://schemas.openxmlformats.org/officeDocument/2006/relationships" xmlns:p="http://schemas.openxmlformats.org/presentationml/2006/main">
  <p:tag name="NUM" val="6"/>
</p:tagLst>
</file>

<file path=ppt/tags/tag69.xml><?xml version="1.0" encoding="utf-8"?>
<p:tagLst xmlns:a="http://schemas.openxmlformats.org/drawingml/2006/main" xmlns:r="http://schemas.openxmlformats.org/officeDocument/2006/relationships" xmlns:p="http://schemas.openxmlformats.org/presentationml/2006/main">
  <p:tag name="NUM" val="7"/>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3"/>
</p:tagLst>
</file>

<file path=ppt/tags/tag73.xml><?xml version="1.0" encoding="utf-8"?>
<p:tagLst xmlns:a="http://schemas.openxmlformats.org/drawingml/2006/main" xmlns:r="http://schemas.openxmlformats.org/officeDocument/2006/relationships" xmlns:p="http://schemas.openxmlformats.org/presentationml/2006/main">
  <p:tag name="NUM" val="4"/>
</p:tagLst>
</file>

<file path=ppt/tags/tag74.xml><?xml version="1.0" encoding="utf-8"?>
<p:tagLst xmlns:a="http://schemas.openxmlformats.org/drawingml/2006/main" xmlns:r="http://schemas.openxmlformats.org/officeDocument/2006/relationships" xmlns:p="http://schemas.openxmlformats.org/presentationml/2006/main">
  <p:tag name="NUM" val="5"/>
</p:tagLst>
</file>

<file path=ppt/tags/tag75.xml><?xml version="1.0" encoding="utf-8"?>
<p:tagLst xmlns:a="http://schemas.openxmlformats.org/drawingml/2006/main" xmlns:r="http://schemas.openxmlformats.org/officeDocument/2006/relationships" xmlns:p="http://schemas.openxmlformats.org/presentationml/2006/main">
  <p:tag name="NUM" val="6"/>
</p:tagLst>
</file>

<file path=ppt/tags/tag76.xml><?xml version="1.0" encoding="utf-8"?>
<p:tagLst xmlns:a="http://schemas.openxmlformats.org/drawingml/2006/main" xmlns:r="http://schemas.openxmlformats.org/officeDocument/2006/relationships" xmlns:p="http://schemas.openxmlformats.org/presentationml/2006/main">
  <p:tag name="NUM" val="7"/>
</p:tagLst>
</file>

<file path=ppt/tags/tag77.xml><?xml version="1.0" encoding="utf-8"?>
<p:tagLst xmlns:a="http://schemas.openxmlformats.org/drawingml/2006/main" xmlns:r="http://schemas.openxmlformats.org/officeDocument/2006/relationships" xmlns:p="http://schemas.openxmlformats.org/presentationml/2006/main">
  <p:tag name="NUM" val="8"/>
</p:tagLst>
</file>

<file path=ppt/tags/tag78.xml><?xml version="1.0" encoding="utf-8"?>
<p:tagLst xmlns:a="http://schemas.openxmlformats.org/drawingml/2006/main" xmlns:r="http://schemas.openxmlformats.org/officeDocument/2006/relationships" xmlns:p="http://schemas.openxmlformats.org/presentationml/2006/main">
  <p:tag name="NUM" val="9"/>
</p:tagLst>
</file>

<file path=ppt/tags/tag79.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11"/>
</p:tagLst>
</file>

<file path=ppt/tags/tag81.xml><?xml version="1.0" encoding="utf-8"?>
<p:tagLst xmlns:a="http://schemas.openxmlformats.org/drawingml/2006/main" xmlns:r="http://schemas.openxmlformats.org/officeDocument/2006/relationships" xmlns:p="http://schemas.openxmlformats.org/presentationml/2006/main">
  <p:tag name="NUM" val="12"/>
</p:tagLst>
</file>

<file path=ppt/tags/tag82.xml><?xml version="1.0" encoding="utf-8"?>
<p:tagLst xmlns:a="http://schemas.openxmlformats.org/drawingml/2006/main" xmlns:r="http://schemas.openxmlformats.org/officeDocument/2006/relationships" xmlns:p="http://schemas.openxmlformats.org/presentationml/2006/main">
  <p:tag name="NUM" val="13"/>
</p:tagLst>
</file>

<file path=ppt/tags/tag83.xml><?xml version="1.0" encoding="utf-8"?>
<p:tagLst xmlns:a="http://schemas.openxmlformats.org/drawingml/2006/main" xmlns:r="http://schemas.openxmlformats.org/officeDocument/2006/relationships" xmlns:p="http://schemas.openxmlformats.org/presentationml/2006/main">
  <p:tag name="NUM" val="1"/>
</p:tagLst>
</file>

<file path=ppt/tags/tag84.xml><?xml version="1.0" encoding="utf-8"?>
<p:tagLst xmlns:a="http://schemas.openxmlformats.org/drawingml/2006/main" xmlns:r="http://schemas.openxmlformats.org/officeDocument/2006/relationships" xmlns:p="http://schemas.openxmlformats.org/presentationml/2006/main">
  <p:tag name="NUM" val="2"/>
</p:tagLst>
</file>

<file path=ppt/tags/tag85.xml><?xml version="1.0" encoding="utf-8"?>
<p:tagLst xmlns:a="http://schemas.openxmlformats.org/drawingml/2006/main" xmlns:r="http://schemas.openxmlformats.org/officeDocument/2006/relationships" xmlns:p="http://schemas.openxmlformats.org/presentationml/2006/main">
  <p:tag name="NUM" val="3"/>
</p:tagLst>
</file>

<file path=ppt/tags/tag86.xml><?xml version="1.0" encoding="utf-8"?>
<p:tagLst xmlns:a="http://schemas.openxmlformats.org/drawingml/2006/main" xmlns:r="http://schemas.openxmlformats.org/officeDocument/2006/relationships" xmlns:p="http://schemas.openxmlformats.org/presentationml/2006/main">
  <p:tag name="NUM" val="4"/>
</p:tagLst>
</file>

<file path=ppt/tags/tag87.xml><?xml version="1.0" encoding="utf-8"?>
<p:tagLst xmlns:a="http://schemas.openxmlformats.org/drawingml/2006/main" xmlns:r="http://schemas.openxmlformats.org/officeDocument/2006/relationships" xmlns:p="http://schemas.openxmlformats.org/presentationml/2006/main">
  <p:tag name="NUM" val="1"/>
</p:tagLst>
</file>

<file path=ppt/tags/tag88.xml><?xml version="1.0" encoding="utf-8"?>
<p:tagLst xmlns:a="http://schemas.openxmlformats.org/drawingml/2006/main" xmlns:r="http://schemas.openxmlformats.org/officeDocument/2006/relationships" xmlns:p="http://schemas.openxmlformats.org/presentationml/2006/main">
  <p:tag name="NUM" val="2"/>
</p:tagLst>
</file>

<file path=ppt/tags/tag89.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ags/tag90.xml><?xml version="1.0" encoding="utf-8"?>
<p:tagLst xmlns:a="http://schemas.openxmlformats.org/drawingml/2006/main" xmlns:r="http://schemas.openxmlformats.org/officeDocument/2006/relationships" xmlns:p="http://schemas.openxmlformats.org/presentationml/2006/main">
  <p:tag name="NUM" val="4"/>
</p:tagLst>
</file>

<file path=ppt/tags/tag91.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560</Words>
  <Application>Microsoft Office PowerPoint</Application>
  <PresentationFormat>Grand écran</PresentationFormat>
  <Paragraphs>97</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Calibri (Corps)</vt:lpstr>
      <vt:lpstr>Calibri Light</vt:lpstr>
      <vt:lpstr>DejaVu Sans</vt:lpstr>
      <vt:lpstr>Thème Office</vt:lpstr>
      <vt:lpstr>Présentation PowerPoint</vt:lpstr>
      <vt:lpstr>Carte d’identité du projet</vt:lpstr>
      <vt:lpstr>Description du projet</vt:lpstr>
      <vt:lpstr>Mettre en avant le caractère innovant</vt:lpstr>
      <vt:lpstr>Impacts</vt:lpstr>
      <vt:lpstr>Opportunités de Marchés</vt:lpstr>
      <vt:lpstr>Partenariats (le cas échéant)</vt:lpstr>
      <vt:lpstr>Elements complémentaires (a transmettre sur format libre)</vt:lpstr>
      <vt:lpstr>Présentation PowerPoint</vt:lpstr>
      <vt:lpstr>Carte d’identité de la structure</vt:lpstr>
      <vt:lpstr>Entreprise/Equipe de Recherche</vt:lpstr>
      <vt:lpstr>Exemples de réalisation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L.Perez (AV)</dc:creator>
  <cp:lastModifiedBy>L.Perez (AV)</cp:lastModifiedBy>
  <cp:revision>2</cp:revision>
  <dcterms:created xsi:type="dcterms:W3CDTF">2024-02-08T15:24:04Z</dcterms:created>
  <dcterms:modified xsi:type="dcterms:W3CDTF">2024-02-29T08:22:03Z</dcterms:modified>
</cp:coreProperties>
</file>