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70" r:id="rId4"/>
    <p:sldId id="278" r:id="rId5"/>
    <p:sldId id="260" r:id="rId6"/>
    <p:sldId id="259" r:id="rId7"/>
    <p:sldId id="272" r:id="rId8"/>
    <p:sldId id="273" r:id="rId9"/>
    <p:sldId id="261" r:id="rId10"/>
    <p:sldId id="277" r:id="rId11"/>
    <p:sldId id="262" r:id="rId12"/>
    <p:sldId id="279" r:id="rId13"/>
    <p:sldId id="26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A5CF"/>
    <a:srgbClr val="1A3F91"/>
    <a:srgbClr val="275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4" d="100"/>
          <a:sy n="64" d="100"/>
        </p:scale>
        <p:origin x="6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097B0-FD52-4D64-B3B8-64E1562C3CB2}" type="datetimeFigureOut">
              <a:rPr lang="fr-FR" smtClean="0"/>
              <a:t>20/02/2023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E4C25-46AC-4EC2-9D4A-1E884951A615}" type="slidenum">
              <a:rPr lang="fr-FR" smtClean="0"/>
              <a:t>‹N°›</a:t>
            </a:fld>
            <a:endParaRPr lang="fr-FR"/>
          </a:p>
        </p:txBody>
      </p:sp>
    </p:spTree>
    <p:extLst>
      <p:ext uri="{BB962C8B-B14F-4D97-AF65-F5344CB8AC3E}">
        <p14:creationId xmlns:p14="http://schemas.microsoft.com/office/powerpoint/2010/main" val="221259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ACC0DA9-DDA8-4F02-86B9-D02EC41CC556}" type="datetimeFigureOut">
              <a:rPr lang="fr-FR" smtClean="0"/>
              <a:t>20/02/2023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0AA4B0-8FFB-4255-B48B-6A0F4F333AD5}" type="slidenum">
              <a:rPr lang="fr-FR" smtClean="0"/>
              <a:t>‹N°›</a:t>
            </a:fld>
            <a:endParaRPr lang="fr-FR"/>
          </a:p>
        </p:txBody>
      </p:sp>
    </p:spTree>
    <p:extLst>
      <p:ext uri="{BB962C8B-B14F-4D97-AF65-F5344CB8AC3E}">
        <p14:creationId xmlns:p14="http://schemas.microsoft.com/office/powerpoint/2010/main" val="57352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ACC0DA9-DDA8-4F02-86B9-D02EC41CC556}" type="datetimeFigureOut">
              <a:rPr lang="fr-FR" smtClean="0"/>
              <a:t>20/02/2023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0AA4B0-8FFB-4255-B48B-6A0F4F333AD5}" type="slidenum">
              <a:rPr lang="fr-FR" smtClean="0"/>
              <a:t>‹N°›</a:t>
            </a:fld>
            <a:endParaRPr lang="fr-FR"/>
          </a:p>
        </p:txBody>
      </p:sp>
    </p:spTree>
    <p:extLst>
      <p:ext uri="{BB962C8B-B14F-4D97-AF65-F5344CB8AC3E}">
        <p14:creationId xmlns:p14="http://schemas.microsoft.com/office/powerpoint/2010/main" val="196800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ACC0DA9-DDA8-4F02-86B9-D02EC41CC556}" type="datetimeFigureOut">
              <a:rPr lang="fr-FR" smtClean="0"/>
              <a:t>20/02/2023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0AA4B0-8FFB-4255-B48B-6A0F4F333AD5}" type="slidenum">
              <a:rPr lang="fr-FR" smtClean="0"/>
              <a:t>‹N°›</a:t>
            </a:fld>
            <a:endParaRPr lang="fr-FR"/>
          </a:p>
        </p:txBody>
      </p:sp>
    </p:spTree>
    <p:extLst>
      <p:ext uri="{BB962C8B-B14F-4D97-AF65-F5344CB8AC3E}">
        <p14:creationId xmlns:p14="http://schemas.microsoft.com/office/powerpoint/2010/main" val="3066789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10_Titre+texte+num page+date+pdp - fond sombre">
    <p:bg>
      <p:bgPr>
        <a:blipFill>
          <a:blip r:embed="rId2">
            <a:lum/>
          </a:blip>
          <a:stretch/>
        </a:blipFill>
        <a:effectLst/>
      </p:bgPr>
    </p:bg>
    <p:spTree>
      <p:nvGrpSpPr>
        <p:cNvPr id="1" name=""/>
        <p:cNvGrpSpPr/>
        <p:nvPr/>
      </p:nvGrpSpPr>
      <p:grpSpPr bwMode="auto">
        <a:xfrm>
          <a:off x="0" y="0"/>
          <a:ext cx="0" cy="0"/>
          <a:chOff x="0" y="0"/>
          <a:chExt cx="0" cy="0"/>
        </a:xfrm>
      </p:grpSpPr>
      <p:sp>
        <p:nvSpPr>
          <p:cNvPr id="5" name="Titre 1"/>
          <p:cNvSpPr>
            <a:spLocks noGrp="1"/>
          </p:cNvSpPr>
          <p:nvPr>
            <p:ph type="title" hasCustomPrompt="1"/>
          </p:nvPr>
        </p:nvSpPr>
        <p:spPr bwMode="auto">
          <a:xfrm>
            <a:off x="1249680" y="365125"/>
            <a:ext cx="10104120" cy="1325563"/>
          </a:xfrm>
          <a:prstGeom prst="rect">
            <a:avLst/>
          </a:prstGeom>
        </p:spPr>
        <p:txBody>
          <a:bodyPr/>
          <a:lstStyle>
            <a:lvl1pPr>
              <a:defRPr b="1">
                <a:solidFill>
                  <a:schemeClr val="bg1"/>
                </a:solidFill>
              </a:defRPr>
            </a:lvl1pPr>
          </a:lstStyle>
          <a:p>
            <a:pPr>
              <a:defRPr/>
            </a:pPr>
            <a:r>
              <a:rPr lang="fr-FR"/>
              <a:t>Titre de la page</a:t>
            </a:r>
            <a:endParaRPr/>
          </a:p>
        </p:txBody>
      </p:sp>
      <p:sp>
        <p:nvSpPr>
          <p:cNvPr id="6" name="Espace réservé du contenu 2"/>
          <p:cNvSpPr>
            <a:spLocks noGrp="1"/>
          </p:cNvSpPr>
          <p:nvPr>
            <p:ph idx="1"/>
          </p:nvPr>
        </p:nvSpPr>
        <p:spPr bwMode="auto">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10"/>
          </p:nvPr>
        </p:nvSpPr>
        <p:spPr bwMode="auto">
          <a:xfrm>
            <a:off x="838200" y="6356350"/>
            <a:ext cx="2743200" cy="365125"/>
          </a:xfrm>
          <a:prstGeom prst="rect">
            <a:avLst/>
          </a:prstGeom>
        </p:spPr>
        <p:txBody>
          <a:bodyPr/>
          <a:lstStyle>
            <a:lvl1pPr>
              <a:defRPr>
                <a:solidFill>
                  <a:schemeClr val="bg1"/>
                </a:solidFill>
              </a:defRPr>
            </a:lvl1pPr>
          </a:lstStyle>
          <a:p>
            <a:pPr>
              <a:defRPr/>
            </a:pPr>
            <a:fld id="{2CCAA339-CCD6-49DF-8F49-613F388DD7F8}" type="datetimeFigureOut">
              <a:rPr lang="fr-FR"/>
              <a:t>20/02/2023</a:t>
            </a:fld>
            <a:endParaRPr lang="fr-FR"/>
          </a:p>
        </p:txBody>
      </p:sp>
      <p:sp>
        <p:nvSpPr>
          <p:cNvPr id="8" name="Espace réservé du pied de page 4"/>
          <p:cNvSpPr>
            <a:spLocks noGrp="1"/>
          </p:cNvSpPr>
          <p:nvPr>
            <p:ph type="ftr" sz="quarter" idx="11"/>
          </p:nvPr>
        </p:nvSpPr>
        <p:spPr bwMode="auto">
          <a:xfrm>
            <a:off x="4038600" y="6356350"/>
            <a:ext cx="4114800" cy="365125"/>
          </a:xfrm>
          <a:prstGeom prst="rect">
            <a:avLst/>
          </a:prstGeom>
        </p:spPr>
        <p:txBody>
          <a:bodyPr/>
          <a:lstStyle>
            <a:lvl1pPr>
              <a:defRPr>
                <a:solidFill>
                  <a:schemeClr val="bg1"/>
                </a:solidFill>
              </a:defRPr>
            </a:lvl1pPr>
          </a:lstStyle>
          <a:p>
            <a:pPr>
              <a:defRPr/>
            </a:pPr>
            <a:endParaRPr lang="fr-FR"/>
          </a:p>
        </p:txBody>
      </p:sp>
      <p:sp>
        <p:nvSpPr>
          <p:cNvPr id="9"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lvl1pPr>
              <a:defRPr>
                <a:solidFill>
                  <a:schemeClr val="bg1"/>
                </a:solidFill>
              </a:defRPr>
            </a:lvl1pPr>
          </a:lstStyle>
          <a:p>
            <a:pPr>
              <a:defRPr/>
            </a:pPr>
            <a:fld id="{862ACBAA-EBD7-406A-8001-53CDDB09CFA8}" type="slidenum">
              <a:rPr lang="fr-FR"/>
              <a:t>‹N°›</a:t>
            </a:fld>
            <a:endParaRPr lang="fr-FR"/>
          </a:p>
        </p:txBody>
      </p:sp>
    </p:spTree>
    <p:extLst>
      <p:ext uri="{BB962C8B-B14F-4D97-AF65-F5344CB8AC3E}">
        <p14:creationId xmlns:p14="http://schemas.microsoft.com/office/powerpoint/2010/main" val="3645299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5_Titre+texte 5 niveaux">
    <p:spTree>
      <p:nvGrpSpPr>
        <p:cNvPr id="1" name=""/>
        <p:cNvGrpSpPr/>
        <p:nvPr/>
      </p:nvGrpSpPr>
      <p:grpSpPr bwMode="auto">
        <a:xfrm>
          <a:off x="0" y="0"/>
          <a:ext cx="0" cy="0"/>
          <a:chOff x="0" y="0"/>
          <a:chExt cx="0" cy="0"/>
        </a:xfrm>
      </p:grpSpPr>
      <p:pic>
        <p:nvPicPr>
          <p:cNvPr id="4" name="Image 3"/>
          <p:cNvPicPr>
            <a:picLocks noChangeAspect="1"/>
          </p:cNvPicPr>
          <p:nvPr userDrawn="1"/>
        </p:nvPicPr>
        <p:blipFill>
          <a:blip r:embed="rId2"/>
          <a:stretch/>
        </p:blipFill>
        <p:spPr bwMode="auto">
          <a:xfrm>
            <a:off x="235590" y="210047"/>
            <a:ext cx="863338" cy="556580"/>
          </a:xfrm>
          <a:prstGeom prst="rect">
            <a:avLst/>
          </a:prstGeom>
        </p:spPr>
      </p:pic>
      <p:pic>
        <p:nvPicPr>
          <p:cNvPr id="5" name="Image 4"/>
          <p:cNvPicPr>
            <a:picLocks noChangeAspect="1"/>
          </p:cNvPicPr>
          <p:nvPr userDrawn="1"/>
        </p:nvPicPr>
        <p:blipFill>
          <a:blip r:embed="rId3"/>
          <a:stretch/>
        </p:blipFill>
        <p:spPr bwMode="auto">
          <a:xfrm>
            <a:off x="1269920" y="351782"/>
            <a:ext cx="1107520" cy="220748"/>
          </a:xfrm>
          <a:prstGeom prst="rect">
            <a:avLst/>
          </a:prstGeom>
        </p:spPr>
      </p:pic>
      <p:pic>
        <p:nvPicPr>
          <p:cNvPr id="6" name="Image 8"/>
          <p:cNvPicPr>
            <a:picLocks noChangeAspect="1"/>
          </p:cNvPicPr>
          <p:nvPr userDrawn="1"/>
        </p:nvPicPr>
        <p:blipFill>
          <a:blip r:embed="rId4"/>
          <a:stretch/>
        </p:blipFill>
        <p:spPr bwMode="auto">
          <a:xfrm>
            <a:off x="7000036" y="-26894"/>
            <a:ext cx="5191964" cy="2233752"/>
          </a:xfrm>
          <a:prstGeom prst="rect">
            <a:avLst/>
          </a:prstGeom>
        </p:spPr>
      </p:pic>
      <p:sp>
        <p:nvSpPr>
          <p:cNvPr id="7" name="Espace réservé du contenu 2"/>
          <p:cNvSpPr>
            <a:spLocks noGrp="1"/>
          </p:cNvSpPr>
          <p:nvPr>
            <p:ph idx="1"/>
          </p:nvPr>
        </p:nvSpPr>
        <p:spPr bwMode="auto">
          <a:xfrm>
            <a:off x="1269920" y="2111604"/>
            <a:ext cx="10505519" cy="4583836"/>
          </a:xfrm>
          <a:prstGeom prst="rect">
            <a:avLst/>
          </a:prstGeo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Titre 1"/>
          <p:cNvSpPr>
            <a:spLocks noGrp="1"/>
          </p:cNvSpPr>
          <p:nvPr>
            <p:ph type="title"/>
          </p:nvPr>
        </p:nvSpPr>
        <p:spPr bwMode="auto">
          <a:xfrm>
            <a:off x="1269920" y="988050"/>
            <a:ext cx="8712200" cy="1325563"/>
          </a:xfrm>
          <a:prstGeom prst="rect">
            <a:avLst/>
          </a:prstGeom>
        </p:spPr>
        <p:txBody>
          <a:bodyPr/>
          <a:lstStyle>
            <a:lvl1pPr>
              <a:defRPr b="1">
                <a:solidFill>
                  <a:srgbClr val="002060"/>
                </a:solidFill>
              </a:defRPr>
            </a:lvl1pPr>
          </a:lstStyle>
          <a:p>
            <a:pPr>
              <a:defRPr/>
            </a:pPr>
            <a:r>
              <a:rPr lang="fr-FR"/>
              <a:t>Modifiez le style du titre</a:t>
            </a:r>
            <a:endParaRPr/>
          </a:p>
        </p:txBody>
      </p:sp>
    </p:spTree>
    <p:extLst>
      <p:ext uri="{BB962C8B-B14F-4D97-AF65-F5344CB8AC3E}">
        <p14:creationId xmlns:p14="http://schemas.microsoft.com/office/powerpoint/2010/main" val="245082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Page blanche_vide">
    <p:spTree>
      <p:nvGrpSpPr>
        <p:cNvPr id="1" name=""/>
        <p:cNvGrpSpPr/>
        <p:nvPr/>
      </p:nvGrpSpPr>
      <p:grpSpPr bwMode="auto">
        <a:xfrm>
          <a:off x="0" y="0"/>
          <a:ext cx="0" cy="0"/>
          <a:chOff x="0" y="0"/>
          <a:chExt cx="0" cy="0"/>
        </a:xfrm>
      </p:grpSpPr>
      <p:pic>
        <p:nvPicPr>
          <p:cNvPr id="4" name="Image 16"/>
          <p:cNvPicPr>
            <a:picLocks noChangeAspect="1"/>
          </p:cNvPicPr>
          <p:nvPr userDrawn="1"/>
        </p:nvPicPr>
        <p:blipFill>
          <a:blip r:embed="rId2"/>
          <a:stretch/>
        </p:blipFill>
        <p:spPr bwMode="auto">
          <a:xfrm>
            <a:off x="235590" y="231314"/>
            <a:ext cx="863338" cy="556580"/>
          </a:xfrm>
          <a:prstGeom prst="rect">
            <a:avLst/>
          </a:prstGeom>
        </p:spPr>
      </p:pic>
      <p:pic>
        <p:nvPicPr>
          <p:cNvPr id="5" name="Image 17"/>
          <p:cNvPicPr>
            <a:picLocks noChangeAspect="1"/>
          </p:cNvPicPr>
          <p:nvPr userDrawn="1"/>
        </p:nvPicPr>
        <p:blipFill>
          <a:blip r:embed="rId3"/>
          <a:stretch/>
        </p:blipFill>
        <p:spPr bwMode="auto">
          <a:xfrm>
            <a:off x="1269920" y="373048"/>
            <a:ext cx="1107520" cy="220748"/>
          </a:xfrm>
          <a:prstGeom prst="rect">
            <a:avLst/>
          </a:prstGeom>
        </p:spPr>
      </p:pic>
    </p:spTree>
    <p:extLst>
      <p:ext uri="{BB962C8B-B14F-4D97-AF65-F5344CB8AC3E}">
        <p14:creationId xmlns:p14="http://schemas.microsoft.com/office/powerpoint/2010/main" val="412655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ACC0DA9-DDA8-4F02-86B9-D02EC41CC556}" type="datetimeFigureOut">
              <a:rPr lang="fr-FR" smtClean="0"/>
              <a:t>20/02/2023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0AA4B0-8FFB-4255-B48B-6A0F4F333AD5}" type="slidenum">
              <a:rPr lang="fr-FR" smtClean="0"/>
              <a:t>‹N°›</a:t>
            </a:fld>
            <a:endParaRPr lang="fr-FR"/>
          </a:p>
        </p:txBody>
      </p:sp>
    </p:spTree>
    <p:extLst>
      <p:ext uri="{BB962C8B-B14F-4D97-AF65-F5344CB8AC3E}">
        <p14:creationId xmlns:p14="http://schemas.microsoft.com/office/powerpoint/2010/main" val="187371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ACC0DA9-DDA8-4F02-86B9-D02EC41CC556}" type="datetimeFigureOut">
              <a:rPr lang="fr-FR" smtClean="0"/>
              <a:t>20/02/2023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0AA4B0-8FFB-4255-B48B-6A0F4F333AD5}" type="slidenum">
              <a:rPr lang="fr-FR" smtClean="0"/>
              <a:t>‹N°›</a:t>
            </a:fld>
            <a:endParaRPr lang="fr-FR"/>
          </a:p>
        </p:txBody>
      </p:sp>
    </p:spTree>
    <p:extLst>
      <p:ext uri="{BB962C8B-B14F-4D97-AF65-F5344CB8AC3E}">
        <p14:creationId xmlns:p14="http://schemas.microsoft.com/office/powerpoint/2010/main" val="107174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ACC0DA9-DDA8-4F02-86B9-D02EC41CC556}" type="datetimeFigureOut">
              <a:rPr lang="fr-FR" smtClean="0"/>
              <a:t>20/02/2023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0AA4B0-8FFB-4255-B48B-6A0F4F333AD5}" type="slidenum">
              <a:rPr lang="fr-FR" smtClean="0"/>
              <a:t>‹N°›</a:t>
            </a:fld>
            <a:endParaRPr lang="fr-FR"/>
          </a:p>
        </p:txBody>
      </p:sp>
    </p:spTree>
    <p:extLst>
      <p:ext uri="{BB962C8B-B14F-4D97-AF65-F5344CB8AC3E}">
        <p14:creationId xmlns:p14="http://schemas.microsoft.com/office/powerpoint/2010/main" val="273750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ACC0DA9-DDA8-4F02-86B9-D02EC41CC556}" type="datetimeFigureOut">
              <a:rPr lang="fr-FR" smtClean="0"/>
              <a:t>20/02/2023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F0AA4B0-8FFB-4255-B48B-6A0F4F333AD5}" type="slidenum">
              <a:rPr lang="fr-FR" smtClean="0"/>
              <a:t>‹N°›</a:t>
            </a:fld>
            <a:endParaRPr lang="fr-FR"/>
          </a:p>
        </p:txBody>
      </p:sp>
    </p:spTree>
    <p:extLst>
      <p:ext uri="{BB962C8B-B14F-4D97-AF65-F5344CB8AC3E}">
        <p14:creationId xmlns:p14="http://schemas.microsoft.com/office/powerpoint/2010/main" val="2133459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ACC0DA9-DDA8-4F02-86B9-D02EC41CC556}" type="datetimeFigureOut">
              <a:rPr lang="fr-FR" smtClean="0"/>
              <a:t>20/02/2023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F0AA4B0-8FFB-4255-B48B-6A0F4F333AD5}" type="slidenum">
              <a:rPr lang="fr-FR" smtClean="0"/>
              <a:t>‹N°›</a:t>
            </a:fld>
            <a:endParaRPr lang="fr-FR"/>
          </a:p>
        </p:txBody>
      </p:sp>
    </p:spTree>
    <p:extLst>
      <p:ext uri="{BB962C8B-B14F-4D97-AF65-F5344CB8AC3E}">
        <p14:creationId xmlns:p14="http://schemas.microsoft.com/office/powerpoint/2010/main" val="159857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CC0DA9-DDA8-4F02-86B9-D02EC41CC556}" type="datetimeFigureOut">
              <a:rPr lang="fr-FR" smtClean="0"/>
              <a:t>20/02/2023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0AA4B0-8FFB-4255-B48B-6A0F4F333AD5}" type="slidenum">
              <a:rPr lang="fr-FR" smtClean="0"/>
              <a:t>‹N°›</a:t>
            </a:fld>
            <a:endParaRPr lang="fr-FR"/>
          </a:p>
        </p:txBody>
      </p:sp>
    </p:spTree>
    <p:extLst>
      <p:ext uri="{BB962C8B-B14F-4D97-AF65-F5344CB8AC3E}">
        <p14:creationId xmlns:p14="http://schemas.microsoft.com/office/powerpoint/2010/main" val="332189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ACC0DA9-DDA8-4F02-86B9-D02EC41CC556}" type="datetimeFigureOut">
              <a:rPr lang="fr-FR" smtClean="0"/>
              <a:t>20/02/2023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0AA4B0-8FFB-4255-B48B-6A0F4F333AD5}" type="slidenum">
              <a:rPr lang="fr-FR" smtClean="0"/>
              <a:t>‹N°›</a:t>
            </a:fld>
            <a:endParaRPr lang="fr-FR"/>
          </a:p>
        </p:txBody>
      </p:sp>
    </p:spTree>
    <p:extLst>
      <p:ext uri="{BB962C8B-B14F-4D97-AF65-F5344CB8AC3E}">
        <p14:creationId xmlns:p14="http://schemas.microsoft.com/office/powerpoint/2010/main" val="165648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ACC0DA9-DDA8-4F02-86B9-D02EC41CC556}" type="datetimeFigureOut">
              <a:rPr lang="fr-FR" smtClean="0"/>
              <a:t>20/02/2023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0AA4B0-8FFB-4255-B48B-6A0F4F333AD5}" type="slidenum">
              <a:rPr lang="fr-FR" smtClean="0"/>
              <a:t>‹N°›</a:t>
            </a:fld>
            <a:endParaRPr lang="fr-FR"/>
          </a:p>
        </p:txBody>
      </p:sp>
    </p:spTree>
    <p:extLst>
      <p:ext uri="{BB962C8B-B14F-4D97-AF65-F5344CB8AC3E}">
        <p14:creationId xmlns:p14="http://schemas.microsoft.com/office/powerpoint/2010/main" val="406877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C0DA9-DDA8-4F02-86B9-D02EC41CC556}" type="datetimeFigureOut">
              <a:rPr lang="fr-FR" smtClean="0"/>
              <a:t>20/02/2023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AA4B0-8FFB-4255-B48B-6A0F4F333AD5}" type="slidenum">
              <a:rPr lang="fr-FR" smtClean="0"/>
              <a:t>‹N°›</a:t>
            </a:fld>
            <a:endParaRPr lang="fr-FR"/>
          </a:p>
        </p:txBody>
      </p:sp>
    </p:spTree>
    <p:extLst>
      <p:ext uri="{BB962C8B-B14F-4D97-AF65-F5344CB8AC3E}">
        <p14:creationId xmlns:p14="http://schemas.microsoft.com/office/powerpoint/2010/main" val="1784707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9.jpeg"/><Relationship Id="rId18" Type="http://schemas.openxmlformats.org/officeDocument/2006/relationships/image" Target="../media/image1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tags" Target="../tags/tag2.xml"/><Relationship Id="rId16" Type="http://schemas.openxmlformats.org/officeDocument/2006/relationships/image" Target="../media/image1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emf"/><Relationship Id="rId5" Type="http://schemas.openxmlformats.org/officeDocument/2006/relationships/tags" Target="../tags/tag5.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5.emf"/><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8.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10" Type="http://schemas.openxmlformats.org/officeDocument/2006/relationships/image" Target="../media/image19.png"/><Relationship Id="rId4" Type="http://schemas.openxmlformats.org/officeDocument/2006/relationships/tags" Target="../tags/tag62.xml"/><Relationship Id="rId9"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8.xml"/><Relationship Id="rId1" Type="http://schemas.openxmlformats.org/officeDocument/2006/relationships/tags" Target="../tags/tag67.xml"/></Relationships>
</file>

<file path=ppt/slides/_rels/slide13.xml.rels><?xml version="1.0" encoding="UTF-8" standalone="yes"?>
<Relationships xmlns="http://schemas.openxmlformats.org/package/2006/relationships"><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tags" Target="../tags/tag94.xml"/><Relationship Id="rId39" Type="http://schemas.openxmlformats.org/officeDocument/2006/relationships/image" Target="../media/image21.emf"/><Relationship Id="rId21" Type="http://schemas.openxmlformats.org/officeDocument/2006/relationships/tags" Target="../tags/tag89.xml"/><Relationship Id="rId34" Type="http://schemas.openxmlformats.org/officeDocument/2006/relationships/tags" Target="../tags/tag102.xml"/><Relationship Id="rId42" Type="http://schemas.openxmlformats.org/officeDocument/2006/relationships/image" Target="../media/image24.emf"/><Relationship Id="rId47" Type="http://schemas.openxmlformats.org/officeDocument/2006/relationships/image" Target="../media/image7.emf"/><Relationship Id="rId7" Type="http://schemas.openxmlformats.org/officeDocument/2006/relationships/tags" Target="../tags/tag75.xml"/><Relationship Id="rId2" Type="http://schemas.openxmlformats.org/officeDocument/2006/relationships/tags" Target="../tags/tag70.xml"/><Relationship Id="rId16" Type="http://schemas.openxmlformats.org/officeDocument/2006/relationships/tags" Target="../tags/tag84.xml"/><Relationship Id="rId29" Type="http://schemas.openxmlformats.org/officeDocument/2006/relationships/tags" Target="../tags/tag97.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24" Type="http://schemas.openxmlformats.org/officeDocument/2006/relationships/tags" Target="../tags/tag92.xml"/><Relationship Id="rId32" Type="http://schemas.openxmlformats.org/officeDocument/2006/relationships/tags" Target="../tags/tag100.xml"/><Relationship Id="rId37" Type="http://schemas.openxmlformats.org/officeDocument/2006/relationships/slideLayout" Target="../slideLayouts/slideLayout14.xml"/><Relationship Id="rId40" Type="http://schemas.openxmlformats.org/officeDocument/2006/relationships/image" Target="../media/image22.png"/><Relationship Id="rId45" Type="http://schemas.openxmlformats.org/officeDocument/2006/relationships/image" Target="../media/image27.emf"/><Relationship Id="rId5" Type="http://schemas.openxmlformats.org/officeDocument/2006/relationships/tags" Target="../tags/tag73.xml"/><Relationship Id="rId15" Type="http://schemas.openxmlformats.org/officeDocument/2006/relationships/tags" Target="../tags/tag83.xml"/><Relationship Id="rId23" Type="http://schemas.openxmlformats.org/officeDocument/2006/relationships/tags" Target="../tags/tag91.xml"/><Relationship Id="rId28" Type="http://schemas.openxmlformats.org/officeDocument/2006/relationships/tags" Target="../tags/tag96.xml"/><Relationship Id="rId36" Type="http://schemas.openxmlformats.org/officeDocument/2006/relationships/tags" Target="../tags/tag104.xml"/><Relationship Id="rId10" Type="http://schemas.openxmlformats.org/officeDocument/2006/relationships/tags" Target="../tags/tag78.xml"/><Relationship Id="rId19" Type="http://schemas.openxmlformats.org/officeDocument/2006/relationships/tags" Target="../tags/tag87.xml"/><Relationship Id="rId31" Type="http://schemas.openxmlformats.org/officeDocument/2006/relationships/tags" Target="../tags/tag99.xml"/><Relationship Id="rId44" Type="http://schemas.openxmlformats.org/officeDocument/2006/relationships/image" Target="../media/image26.emf"/><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 Id="rId22" Type="http://schemas.openxmlformats.org/officeDocument/2006/relationships/tags" Target="../tags/tag90.xml"/><Relationship Id="rId27" Type="http://schemas.openxmlformats.org/officeDocument/2006/relationships/tags" Target="../tags/tag95.xml"/><Relationship Id="rId30" Type="http://schemas.openxmlformats.org/officeDocument/2006/relationships/tags" Target="../tags/tag98.xml"/><Relationship Id="rId35" Type="http://schemas.openxmlformats.org/officeDocument/2006/relationships/tags" Target="../tags/tag103.xml"/><Relationship Id="rId43" Type="http://schemas.openxmlformats.org/officeDocument/2006/relationships/image" Target="../media/image25.emf"/><Relationship Id="rId8" Type="http://schemas.openxmlformats.org/officeDocument/2006/relationships/tags" Target="../tags/tag76.xml"/><Relationship Id="rId3" Type="http://schemas.openxmlformats.org/officeDocument/2006/relationships/tags" Target="../tags/tag71.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tags" Target="../tags/tag93.xml"/><Relationship Id="rId33" Type="http://schemas.openxmlformats.org/officeDocument/2006/relationships/tags" Target="../tags/tag101.xml"/><Relationship Id="rId38" Type="http://schemas.openxmlformats.org/officeDocument/2006/relationships/image" Target="../media/image20.jpg"/><Relationship Id="rId46" Type="http://schemas.openxmlformats.org/officeDocument/2006/relationships/image" Target="../media/image28.png"/><Relationship Id="rId20" Type="http://schemas.openxmlformats.org/officeDocument/2006/relationships/tags" Target="../tags/tag88.xml"/><Relationship Id="rId41" Type="http://schemas.openxmlformats.org/officeDocument/2006/relationships/image" Target="../media/image23.emf"/></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slideLayout" Target="../slideLayouts/slideLayout13.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s>
</file>

<file path=ppt/slides/_rels/slide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3.xml"/><Relationship Id="rId5" Type="http://schemas.openxmlformats.org/officeDocument/2006/relationships/tags" Target="../tags/tag46.xml"/><Relationship Id="rId4" Type="http://schemas.openxmlformats.org/officeDocument/2006/relationships/tags" Target="../tags/tag45.xml"/></Relationships>
</file>

<file path=ppt/slides/_rels/slide8.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13.xml"/><Relationship Id="rId4" Type="http://schemas.openxmlformats.org/officeDocument/2006/relationships/tags" Target="../tags/tag50.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3.xml"/><Relationship Id="rId7" Type="http://schemas.openxmlformats.org/officeDocument/2006/relationships/slideLayout" Target="../slideLayouts/slideLayout1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18.png"/><Relationship Id="rId4" Type="http://schemas.openxmlformats.org/officeDocument/2006/relationships/tags" Target="../tags/tag54.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9"/>
          <p:cNvPicPr>
            <a:picLocks noChangeAspect="1"/>
          </p:cNvPicPr>
          <p:nvPr>
            <p:custDataLst>
              <p:tags r:id="rId1"/>
            </p:custDataLst>
          </p:nvPr>
        </p:nvPicPr>
        <p:blipFill rotWithShape="1">
          <a:blip r:embed="rId9"/>
          <a:srcRect r="20294"/>
          <a:stretch/>
        </p:blipFill>
        <p:spPr bwMode="auto">
          <a:xfrm>
            <a:off x="0" y="5122133"/>
            <a:ext cx="12216680" cy="1760157"/>
          </a:xfrm>
          <a:prstGeom prst="rect">
            <a:avLst/>
          </a:prstGeom>
        </p:spPr>
      </p:pic>
      <p:pic>
        <p:nvPicPr>
          <p:cNvPr id="5" name="Image 44"/>
          <p:cNvPicPr>
            <a:picLocks noChangeAspect="1"/>
          </p:cNvPicPr>
          <p:nvPr>
            <p:custDataLst>
              <p:tags r:id="rId2"/>
            </p:custDataLst>
          </p:nvPr>
        </p:nvPicPr>
        <p:blipFill>
          <a:blip r:embed="rId10"/>
          <a:stretch/>
        </p:blipFill>
        <p:spPr bwMode="auto">
          <a:xfrm>
            <a:off x="948959" y="956508"/>
            <a:ext cx="1500506" cy="960324"/>
          </a:xfrm>
          <a:prstGeom prst="rect">
            <a:avLst/>
          </a:prstGeom>
        </p:spPr>
      </p:pic>
      <p:pic>
        <p:nvPicPr>
          <p:cNvPr id="6" name="Image 46"/>
          <p:cNvPicPr>
            <a:picLocks noChangeAspect="1"/>
          </p:cNvPicPr>
          <p:nvPr>
            <p:custDataLst>
              <p:tags r:id="rId3"/>
            </p:custDataLst>
          </p:nvPr>
        </p:nvPicPr>
        <p:blipFill>
          <a:blip r:embed="rId11"/>
          <a:stretch/>
        </p:blipFill>
        <p:spPr bwMode="auto">
          <a:xfrm>
            <a:off x="2639616" y="956508"/>
            <a:ext cx="3225519" cy="642906"/>
          </a:xfrm>
          <a:prstGeom prst="rect">
            <a:avLst/>
          </a:prstGeom>
        </p:spPr>
      </p:pic>
      <p:sp>
        <p:nvSpPr>
          <p:cNvPr id="7" name="Titre 1"/>
          <p:cNvSpPr>
            <a:spLocks/>
          </p:cNvSpPr>
          <p:nvPr>
            <p:custDataLst>
              <p:tags r:id="rId4"/>
            </p:custDataLst>
          </p:nvPr>
        </p:nvSpPr>
        <p:spPr bwMode="auto">
          <a:xfrm>
            <a:off x="839416" y="2782664"/>
            <a:ext cx="6114476" cy="1011288"/>
          </a:xfrm>
          <a:prstGeom prst="rect">
            <a:avLst/>
          </a:prstGeom>
        </p:spPr>
        <p:txBody>
          <a:bodyPr vert="horz" lIns="91440" tIns="45720" rIns="91440" bIns="45720" rtlCol="0" anchor="b">
            <a:noAutofit/>
          </a:bodyPr>
          <a:lstStyle>
            <a:lvl1pPr algn="ctr" defTabSz="914400">
              <a:lnSpc>
                <a:spcPct val="90000"/>
              </a:lnSpc>
              <a:spcBef>
                <a:spcPts val="0"/>
              </a:spcBef>
              <a:buNone/>
              <a:defRPr sz="6000">
                <a:solidFill>
                  <a:schemeClr val="tx1"/>
                </a:solidFill>
                <a:latin typeface="+mj-lt"/>
                <a:ea typeface="+mj-ea"/>
                <a:cs typeface="+mj-cs"/>
              </a:defRPr>
            </a:lvl1pPr>
          </a:lstStyle>
          <a:p>
            <a:pPr algn="l">
              <a:lnSpc>
                <a:spcPct val="120000"/>
              </a:lnSpc>
              <a:defRPr/>
            </a:pPr>
            <a:r>
              <a:rPr lang="fr-FR" sz="2800" b="1" dirty="0">
                <a:solidFill>
                  <a:schemeClr val="bg1"/>
                </a:solidFill>
                <a:latin typeface="Arial"/>
                <a:cs typeface="Arial"/>
              </a:rPr>
              <a:t>AMI économie circulaire 2023</a:t>
            </a:r>
          </a:p>
          <a:p>
            <a:pPr algn="l">
              <a:lnSpc>
                <a:spcPct val="120000"/>
              </a:lnSpc>
              <a:defRPr/>
            </a:pPr>
            <a:r>
              <a:rPr lang="fr-FR" sz="2800" b="1" dirty="0">
                <a:solidFill>
                  <a:schemeClr val="bg1"/>
                </a:solidFill>
                <a:latin typeface="Arial"/>
                <a:cs typeface="Arial"/>
              </a:rPr>
              <a:t>Avions commerciaux en fin de vie</a:t>
            </a:r>
          </a:p>
        </p:txBody>
      </p:sp>
      <p:pic>
        <p:nvPicPr>
          <p:cNvPr id="9" name="Image 2"/>
          <p:cNvPicPr>
            <a:picLocks noChangeAspect="1"/>
          </p:cNvPicPr>
          <p:nvPr>
            <p:custDataLst>
              <p:tags r:id="rId5"/>
            </p:custDataLst>
          </p:nvPr>
        </p:nvPicPr>
        <p:blipFill>
          <a:blip r:embed="rId12"/>
          <a:stretch/>
        </p:blipFill>
        <p:spPr bwMode="auto">
          <a:xfrm>
            <a:off x="2550680" y="1602309"/>
            <a:ext cx="3755461" cy="365792"/>
          </a:xfrm>
          <a:prstGeom prst="rect">
            <a:avLst/>
          </a:prstGeom>
        </p:spPr>
      </p:pic>
      <p:pic>
        <p:nvPicPr>
          <p:cNvPr id="10" name="Image 53">
            <a:extLst>
              <a:ext uri="{FF2B5EF4-FFF2-40B4-BE49-F238E27FC236}">
                <a16:creationId xmlns:a16="http://schemas.microsoft.com/office/drawing/2014/main" id="{7DB70C07-7877-4DF3-9248-16B484D6A869}"/>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482612" y="5723097"/>
            <a:ext cx="1226769" cy="54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a:extLst>
              <a:ext uri="{FF2B5EF4-FFF2-40B4-BE49-F238E27FC236}">
                <a16:creationId xmlns:a16="http://schemas.microsoft.com/office/drawing/2014/main" id="{2C209DFF-2D64-4992-A60B-27F3EF7950C6}"/>
              </a:ext>
            </a:extLst>
          </p:cNvPr>
          <p:cNvPicPr>
            <a:picLocks noChangeAspect="1"/>
          </p:cNvPicPr>
          <p:nvPr>
            <p:custDataLst>
              <p:tags r:id="rId7"/>
            </p:custDataLst>
          </p:nvPr>
        </p:nvPicPr>
        <p:blipFill>
          <a:blip r:embed="rId14"/>
          <a:stretch>
            <a:fillRect/>
          </a:stretch>
        </p:blipFill>
        <p:spPr bwMode="auto">
          <a:xfrm>
            <a:off x="6059713" y="5694801"/>
            <a:ext cx="1230852" cy="602711"/>
          </a:xfrm>
          <a:prstGeom prst="rect">
            <a:avLst/>
          </a:prstGeom>
        </p:spPr>
      </p:pic>
      <p:pic>
        <p:nvPicPr>
          <p:cNvPr id="14" name="Image 13">
            <a:extLst>
              <a:ext uri="{FF2B5EF4-FFF2-40B4-BE49-F238E27FC236}">
                <a16:creationId xmlns:a16="http://schemas.microsoft.com/office/drawing/2014/main" id="{826FCB46-38D0-4B5E-982C-273FC633E7C8}"/>
              </a:ext>
            </a:extLst>
          </p:cNvPr>
          <p:cNvPicPr>
            <a:picLocks noChangeAspect="1"/>
          </p:cNvPicPr>
          <p:nvPr/>
        </p:nvPicPr>
        <p:blipFill>
          <a:blip r:embed="rId15"/>
          <a:stretch>
            <a:fillRect/>
          </a:stretch>
        </p:blipFill>
        <p:spPr>
          <a:xfrm>
            <a:off x="419058" y="5671120"/>
            <a:ext cx="1085797" cy="700265"/>
          </a:xfrm>
          <a:prstGeom prst="rect">
            <a:avLst/>
          </a:prstGeom>
        </p:spPr>
      </p:pic>
      <p:sp>
        <p:nvSpPr>
          <p:cNvPr id="2" name="Rectangle 1">
            <a:extLst>
              <a:ext uri="{FF2B5EF4-FFF2-40B4-BE49-F238E27FC236}">
                <a16:creationId xmlns:a16="http://schemas.microsoft.com/office/drawing/2014/main" id="{C5B202AE-3A7B-4618-9E0D-B116FE6E61DB}"/>
              </a:ext>
            </a:extLst>
          </p:cNvPr>
          <p:cNvSpPr/>
          <p:nvPr/>
        </p:nvSpPr>
        <p:spPr>
          <a:xfrm>
            <a:off x="845250" y="4527337"/>
            <a:ext cx="3175869" cy="435056"/>
          </a:xfrm>
          <a:prstGeom prst="rect">
            <a:avLst/>
          </a:prstGeom>
        </p:spPr>
        <p:txBody>
          <a:bodyPr wrap="none">
            <a:spAutoFit/>
          </a:bodyPr>
          <a:lstStyle/>
          <a:p>
            <a:pPr>
              <a:lnSpc>
                <a:spcPct val="120000"/>
              </a:lnSpc>
              <a:defRPr/>
            </a:pPr>
            <a:r>
              <a:rPr lang="fr-FR" sz="2000" b="1" dirty="0">
                <a:solidFill>
                  <a:schemeClr val="bg1"/>
                </a:solidFill>
                <a:latin typeface="Arial"/>
                <a:cs typeface="Arial"/>
              </a:rPr>
              <a:t>Dossier de candidature </a:t>
            </a:r>
            <a:endParaRPr lang="fr-FR" sz="2000" b="1" dirty="0">
              <a:solidFill>
                <a:schemeClr val="bg1"/>
              </a:solidFill>
            </a:endParaRPr>
          </a:p>
        </p:txBody>
      </p:sp>
      <p:pic>
        <p:nvPicPr>
          <p:cNvPr id="17" name="Image2">
            <a:extLst>
              <a:ext uri="{FF2B5EF4-FFF2-40B4-BE49-F238E27FC236}">
                <a16:creationId xmlns:a16="http://schemas.microsoft.com/office/drawing/2014/main" id="{2AC922EE-70CB-4179-9C79-815B3D622EBF}"/>
              </a:ext>
            </a:extLst>
          </p:cNvPr>
          <p:cNvPicPr/>
          <p:nvPr/>
        </p:nvPicPr>
        <p:blipFill>
          <a:blip r:embed="rId16"/>
          <a:stretch>
            <a:fillRect/>
          </a:stretch>
        </p:blipFill>
        <p:spPr bwMode="auto">
          <a:xfrm>
            <a:off x="1706378" y="5877164"/>
            <a:ext cx="1066800" cy="203200"/>
          </a:xfrm>
          <a:prstGeom prst="rect">
            <a:avLst/>
          </a:prstGeom>
        </p:spPr>
      </p:pic>
      <p:pic>
        <p:nvPicPr>
          <p:cNvPr id="18" name="Image 17">
            <a:extLst>
              <a:ext uri="{FF2B5EF4-FFF2-40B4-BE49-F238E27FC236}">
                <a16:creationId xmlns:a16="http://schemas.microsoft.com/office/drawing/2014/main" id="{3A63C3F4-01EB-4351-800E-C31A6180337F}"/>
              </a:ext>
            </a:extLst>
          </p:cNvPr>
          <p:cNvPicPr/>
          <p:nvPr/>
        </p:nvPicPr>
        <p:blipFill>
          <a:blip r:embed="rId17"/>
          <a:srcRect t="14076" b="20149"/>
          <a:stretch>
            <a:fillRect/>
          </a:stretch>
        </p:blipFill>
        <p:spPr bwMode="auto">
          <a:xfrm>
            <a:off x="2849246" y="5733336"/>
            <a:ext cx="1514034" cy="535879"/>
          </a:xfrm>
          <a:prstGeom prst="rect">
            <a:avLst/>
          </a:prstGeom>
        </p:spPr>
      </p:pic>
      <p:pic>
        <p:nvPicPr>
          <p:cNvPr id="8" name="Image 7">
            <a:extLst>
              <a:ext uri="{FF2B5EF4-FFF2-40B4-BE49-F238E27FC236}">
                <a16:creationId xmlns:a16="http://schemas.microsoft.com/office/drawing/2014/main" id="{B00BC73D-CE29-4A89-AA6B-0329933B83E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36385" y="5684145"/>
            <a:ext cx="1428750" cy="650401"/>
          </a:xfrm>
          <a:prstGeom prst="rect">
            <a:avLst/>
          </a:prstGeom>
        </p:spPr>
      </p:pic>
    </p:spTree>
    <p:extLst>
      <p:ext uri="{BB962C8B-B14F-4D97-AF65-F5344CB8AC3E}">
        <p14:creationId xmlns:p14="http://schemas.microsoft.com/office/powerpoint/2010/main" val="1778712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4"/>
          <p:cNvSpPr>
            <a:spLocks/>
          </p:cNvSpPr>
          <p:nvPr>
            <p:custDataLst>
              <p:tags r:id="rId1"/>
            </p:custDataLst>
          </p:nvPr>
        </p:nvSpPr>
        <p:spPr bwMode="auto">
          <a:xfrm>
            <a:off x="274748" y="2086656"/>
            <a:ext cx="11389168" cy="3850171"/>
          </a:xfrm>
          <a:prstGeom prst="rect">
            <a:avLst/>
          </a:prstGeom>
          <a:solidFill>
            <a:schemeClr val="bg1">
              <a:lumMod val="95000"/>
            </a:schemeClr>
          </a:solidFill>
          <a:ln>
            <a:noFill/>
            <a:prstDash val="sysDash"/>
          </a:ln>
        </p:spPr>
        <p:txBody>
          <a:bodyPr wrap="square" rtlCol="0">
            <a:noAutofit/>
          </a:bodyPr>
          <a:lstStyle/>
          <a:p>
            <a:pPr defTabSz="457200">
              <a:defRPr/>
            </a:pPr>
            <a:r>
              <a:rPr lang="fr-FR" sz="1600" dirty="0">
                <a:solidFill>
                  <a:schemeClr val="bg1">
                    <a:lumMod val="50000"/>
                  </a:schemeClr>
                </a:solidFill>
                <a:latin typeface="Calibri (Corps)"/>
              </a:rPr>
              <a:t>Renseignez-ici les contraintes réglementaires s’appliquant au projet le cas échéant.</a:t>
            </a:r>
          </a:p>
        </p:txBody>
      </p:sp>
      <p:sp>
        <p:nvSpPr>
          <p:cNvPr id="11" name="Titre 1"/>
          <p:cNvSpPr>
            <a:spLocks noGrp="1"/>
          </p:cNvSpPr>
          <p:nvPr>
            <p:ph type="title"/>
            <p:custDataLst>
              <p:tags r:id="rId2"/>
            </p:custDataLst>
          </p:nvPr>
        </p:nvSpPr>
        <p:spPr bwMode="auto">
          <a:xfrm>
            <a:off x="274748" y="921173"/>
            <a:ext cx="10273981" cy="707628"/>
          </a:xfrm>
        </p:spPr>
        <p:txBody>
          <a:bodyPr/>
          <a:lstStyle/>
          <a:p>
            <a:pPr>
              <a:defRPr/>
            </a:pPr>
            <a:r>
              <a:rPr lang="fr-FR" dirty="0"/>
              <a:t>Contraintes réglementaires </a:t>
            </a:r>
            <a:endParaRPr dirty="0"/>
          </a:p>
        </p:txBody>
      </p:sp>
    </p:spTree>
    <p:extLst>
      <p:ext uri="{BB962C8B-B14F-4D97-AF65-F5344CB8AC3E}">
        <p14:creationId xmlns:p14="http://schemas.microsoft.com/office/powerpoint/2010/main" val="362518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4"/>
          <p:cNvSpPr>
            <a:spLocks/>
          </p:cNvSpPr>
          <p:nvPr>
            <p:custDataLst>
              <p:tags r:id="rId1"/>
            </p:custDataLst>
          </p:nvPr>
        </p:nvSpPr>
        <p:spPr bwMode="auto">
          <a:xfrm>
            <a:off x="151186" y="2337978"/>
            <a:ext cx="5532094" cy="2024058"/>
          </a:xfrm>
          <a:prstGeom prst="rect">
            <a:avLst/>
          </a:prstGeom>
          <a:solidFill>
            <a:schemeClr val="bg1">
              <a:lumMod val="95000"/>
            </a:schemeClr>
          </a:solidFill>
          <a:ln>
            <a:noFill/>
            <a:prstDash val="sysDash"/>
          </a:ln>
        </p:spPr>
        <p:txBody>
          <a:bodyPr wrap="square" rtlCol="0">
            <a:noAutofit/>
          </a:bodyPr>
          <a:lstStyle/>
          <a:p>
            <a:pPr defTabSz="457200">
              <a:defRPr/>
            </a:pPr>
            <a:r>
              <a:rPr lang="fr-FR" sz="1600" dirty="0">
                <a:solidFill>
                  <a:schemeClr val="bg1">
                    <a:lumMod val="50000"/>
                  </a:schemeClr>
                </a:solidFill>
                <a:latin typeface="Calibri (Corps)"/>
              </a:rPr>
              <a:t>Renseignez-ici le ou les marché(s) ciblé(s).</a:t>
            </a:r>
          </a:p>
        </p:txBody>
      </p:sp>
      <p:sp>
        <p:nvSpPr>
          <p:cNvPr id="5" name="ZoneTexte 5"/>
          <p:cNvSpPr>
            <a:spLocks/>
          </p:cNvSpPr>
          <p:nvPr>
            <p:custDataLst>
              <p:tags r:id="rId2"/>
            </p:custDataLst>
          </p:nvPr>
        </p:nvSpPr>
        <p:spPr bwMode="auto">
          <a:xfrm>
            <a:off x="79098" y="1856818"/>
            <a:ext cx="6256417" cy="384721"/>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Segment de marché ciblé</a:t>
            </a:r>
            <a:endParaRPr dirty="0"/>
          </a:p>
        </p:txBody>
      </p:sp>
      <p:sp>
        <p:nvSpPr>
          <p:cNvPr id="6" name="ZoneTexte 6"/>
          <p:cNvSpPr>
            <a:spLocks/>
          </p:cNvSpPr>
          <p:nvPr>
            <p:custDataLst>
              <p:tags r:id="rId3"/>
            </p:custDataLst>
          </p:nvPr>
        </p:nvSpPr>
        <p:spPr bwMode="auto">
          <a:xfrm>
            <a:off x="5747070" y="1856818"/>
            <a:ext cx="6387528" cy="381870"/>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Identification des clients/utilisateurs finaux potentiels</a:t>
            </a:r>
            <a:endParaRPr dirty="0"/>
          </a:p>
        </p:txBody>
      </p:sp>
      <p:pic>
        <p:nvPicPr>
          <p:cNvPr id="7" name="Image 7"/>
          <p:cNvPicPr>
            <a:picLocks noChangeAspect="1"/>
          </p:cNvPicPr>
          <p:nvPr>
            <p:custDataLst>
              <p:tags r:id="rId4"/>
            </p:custDataLst>
          </p:nvPr>
        </p:nvPicPr>
        <p:blipFill>
          <a:blip r:embed="rId10"/>
          <a:srcRect t="4059"/>
          <a:stretch/>
        </p:blipFill>
        <p:spPr bwMode="auto">
          <a:xfrm>
            <a:off x="9289820" y="4438154"/>
            <a:ext cx="2351953" cy="2364538"/>
          </a:xfrm>
          <a:prstGeom prst="rect">
            <a:avLst/>
          </a:prstGeom>
        </p:spPr>
      </p:pic>
      <p:sp>
        <p:nvSpPr>
          <p:cNvPr id="8" name="ZoneTexte 8"/>
          <p:cNvSpPr>
            <a:spLocks/>
          </p:cNvSpPr>
          <p:nvPr>
            <p:custDataLst>
              <p:tags r:id="rId5"/>
            </p:custDataLst>
          </p:nvPr>
        </p:nvSpPr>
        <p:spPr bwMode="auto">
          <a:xfrm>
            <a:off x="5834154" y="2313613"/>
            <a:ext cx="5879528" cy="2048423"/>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a:solidFill>
                  <a:schemeClr val="bg1">
                    <a:lumMod val="50000"/>
                  </a:schemeClr>
                </a:solidFill>
                <a:latin typeface="Calibri (Corps)"/>
              </a:rPr>
              <a:t>…</a:t>
            </a:r>
            <a:endParaRPr>
              <a:solidFill>
                <a:schemeClr val="bg1">
                  <a:lumMod val="50000"/>
                </a:schemeClr>
              </a:solidFill>
            </a:endParaRPr>
          </a:p>
        </p:txBody>
      </p:sp>
      <p:sp>
        <p:nvSpPr>
          <p:cNvPr id="9" name="ZoneTexte 9"/>
          <p:cNvSpPr>
            <a:spLocks/>
          </p:cNvSpPr>
          <p:nvPr>
            <p:custDataLst>
              <p:tags r:id="rId6"/>
            </p:custDataLst>
          </p:nvPr>
        </p:nvSpPr>
        <p:spPr bwMode="auto">
          <a:xfrm>
            <a:off x="151186" y="4438154"/>
            <a:ext cx="8972665" cy="384721"/>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Stratégie commerciale envisagée (comment vous aborderiez le marché)</a:t>
            </a:r>
            <a:endParaRPr dirty="0"/>
          </a:p>
        </p:txBody>
      </p:sp>
      <p:sp>
        <p:nvSpPr>
          <p:cNvPr id="10" name="ZoneTexte 10"/>
          <p:cNvSpPr>
            <a:spLocks/>
          </p:cNvSpPr>
          <p:nvPr>
            <p:custDataLst>
              <p:tags r:id="rId7"/>
            </p:custDataLst>
          </p:nvPr>
        </p:nvSpPr>
        <p:spPr bwMode="auto">
          <a:xfrm>
            <a:off x="151186" y="4898993"/>
            <a:ext cx="8344868" cy="1818304"/>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a:solidFill>
                  <a:schemeClr val="bg1">
                    <a:lumMod val="50000"/>
                  </a:schemeClr>
                </a:solidFill>
                <a:latin typeface="Calibri (Corps)"/>
              </a:rPr>
              <a:t>…</a:t>
            </a:r>
            <a:endParaRPr>
              <a:solidFill>
                <a:schemeClr val="bg1">
                  <a:lumMod val="50000"/>
                </a:schemeClr>
              </a:solidFill>
            </a:endParaRPr>
          </a:p>
        </p:txBody>
      </p:sp>
      <p:sp>
        <p:nvSpPr>
          <p:cNvPr id="11" name="Titre 1"/>
          <p:cNvSpPr>
            <a:spLocks noGrp="1"/>
          </p:cNvSpPr>
          <p:nvPr>
            <p:ph type="title"/>
            <p:custDataLst>
              <p:tags r:id="rId8"/>
            </p:custDataLst>
          </p:nvPr>
        </p:nvSpPr>
        <p:spPr bwMode="auto">
          <a:xfrm>
            <a:off x="274748" y="921173"/>
            <a:ext cx="10273981" cy="707628"/>
          </a:xfrm>
        </p:spPr>
        <p:txBody>
          <a:bodyPr/>
          <a:lstStyle/>
          <a:p>
            <a:pPr>
              <a:defRPr/>
            </a:pPr>
            <a:r>
              <a:rPr lang="fr-FR" dirty="0"/>
              <a:t>Opportunités de Marchés</a:t>
            </a:r>
            <a:endParaRPr dirty="0"/>
          </a:p>
        </p:txBody>
      </p:sp>
    </p:spTree>
    <p:extLst>
      <p:ext uri="{BB962C8B-B14F-4D97-AF65-F5344CB8AC3E}">
        <p14:creationId xmlns:p14="http://schemas.microsoft.com/office/powerpoint/2010/main" val="58084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4"/>
          <p:cNvSpPr>
            <a:spLocks/>
          </p:cNvSpPr>
          <p:nvPr>
            <p:custDataLst>
              <p:tags r:id="rId1"/>
            </p:custDataLst>
          </p:nvPr>
        </p:nvSpPr>
        <p:spPr bwMode="auto">
          <a:xfrm>
            <a:off x="274748" y="2086656"/>
            <a:ext cx="11389168" cy="3850171"/>
          </a:xfrm>
          <a:prstGeom prst="rect">
            <a:avLst/>
          </a:prstGeom>
          <a:solidFill>
            <a:schemeClr val="bg1">
              <a:lumMod val="95000"/>
            </a:schemeClr>
          </a:solidFill>
          <a:ln>
            <a:noFill/>
            <a:prstDash val="sysDash"/>
          </a:ln>
        </p:spPr>
        <p:txBody>
          <a:bodyPr wrap="square" rtlCol="0">
            <a:noAutofit/>
          </a:bodyPr>
          <a:lstStyle/>
          <a:p>
            <a:pPr defTabSz="457200">
              <a:defRPr/>
            </a:pPr>
            <a:r>
              <a:rPr lang="fr-FR" sz="1600" dirty="0">
                <a:solidFill>
                  <a:schemeClr val="bg1">
                    <a:lumMod val="50000"/>
                  </a:schemeClr>
                </a:solidFill>
                <a:latin typeface="Calibri (Corps)"/>
              </a:rPr>
              <a:t>…</a:t>
            </a:r>
          </a:p>
        </p:txBody>
      </p:sp>
      <p:sp>
        <p:nvSpPr>
          <p:cNvPr id="11" name="Titre 1"/>
          <p:cNvSpPr>
            <a:spLocks noGrp="1"/>
          </p:cNvSpPr>
          <p:nvPr>
            <p:ph type="title"/>
            <p:custDataLst>
              <p:tags r:id="rId2"/>
            </p:custDataLst>
          </p:nvPr>
        </p:nvSpPr>
        <p:spPr bwMode="auto">
          <a:xfrm>
            <a:off x="274748" y="921173"/>
            <a:ext cx="10273981" cy="707628"/>
          </a:xfrm>
        </p:spPr>
        <p:txBody>
          <a:bodyPr/>
          <a:lstStyle/>
          <a:p>
            <a:pPr>
              <a:defRPr/>
            </a:pPr>
            <a:r>
              <a:rPr lang="fr-FR" dirty="0"/>
              <a:t>Planning prévisionnel</a:t>
            </a:r>
            <a:endParaRPr dirty="0"/>
          </a:p>
        </p:txBody>
      </p:sp>
    </p:spTree>
    <p:extLst>
      <p:ext uri="{BB962C8B-B14F-4D97-AF65-F5344CB8AC3E}">
        <p14:creationId xmlns:p14="http://schemas.microsoft.com/office/powerpoint/2010/main" val="340815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52"/>
          <p:cNvPicPr>
            <a:picLocks noChangeAspect="1"/>
          </p:cNvPicPr>
          <p:nvPr>
            <p:custDataLst>
              <p:tags r:id="rId1"/>
            </p:custDataLst>
          </p:nvPr>
        </p:nvPicPr>
        <p:blipFill>
          <a:blip r:embed="rId38"/>
          <a:stretch/>
        </p:blipFill>
        <p:spPr bwMode="auto">
          <a:xfrm>
            <a:off x="1" y="1"/>
            <a:ext cx="12192000" cy="6858000"/>
          </a:xfrm>
          <a:prstGeom prst="rect">
            <a:avLst/>
          </a:prstGeom>
        </p:spPr>
      </p:pic>
      <p:pic>
        <p:nvPicPr>
          <p:cNvPr id="5" name="Image 2"/>
          <p:cNvPicPr>
            <a:picLocks noChangeAspect="1"/>
          </p:cNvPicPr>
          <p:nvPr>
            <p:custDataLst>
              <p:tags r:id="rId2"/>
            </p:custDataLst>
          </p:nvPr>
        </p:nvPicPr>
        <p:blipFill>
          <a:blip r:embed="rId39"/>
          <a:srcRect l="-19993" t="83197" r="-4"/>
          <a:stretch/>
        </p:blipFill>
        <p:spPr bwMode="auto">
          <a:xfrm rot="16199999">
            <a:off x="381510" y="359342"/>
            <a:ext cx="45719" cy="825847"/>
          </a:xfrm>
          <a:prstGeom prst="rect">
            <a:avLst/>
          </a:prstGeom>
        </p:spPr>
      </p:pic>
      <p:pic>
        <p:nvPicPr>
          <p:cNvPr id="6" name="Image 7"/>
          <p:cNvPicPr>
            <a:picLocks noChangeAspect="1"/>
          </p:cNvPicPr>
          <p:nvPr>
            <p:custDataLst>
              <p:tags r:id="rId3"/>
            </p:custDataLst>
          </p:nvPr>
        </p:nvPicPr>
        <p:blipFill>
          <a:blip r:embed="rId40"/>
          <a:stretch/>
        </p:blipFill>
        <p:spPr bwMode="auto">
          <a:xfrm>
            <a:off x="5097457" y="657439"/>
            <a:ext cx="1889804" cy="1209475"/>
          </a:xfrm>
          <a:prstGeom prst="rect">
            <a:avLst/>
          </a:prstGeom>
        </p:spPr>
      </p:pic>
      <p:pic>
        <p:nvPicPr>
          <p:cNvPr id="8" name="Image 9"/>
          <p:cNvPicPr>
            <a:picLocks noChangeAspect="1"/>
          </p:cNvPicPr>
          <p:nvPr>
            <p:custDataLst>
              <p:tags r:id="rId4"/>
            </p:custDataLst>
          </p:nvPr>
        </p:nvPicPr>
        <p:blipFill>
          <a:blip r:embed="rId41"/>
          <a:stretch/>
        </p:blipFill>
        <p:spPr bwMode="auto">
          <a:xfrm>
            <a:off x="7484995" y="1564229"/>
            <a:ext cx="2983810" cy="268423"/>
          </a:xfrm>
          <a:prstGeom prst="rect">
            <a:avLst/>
          </a:prstGeom>
        </p:spPr>
      </p:pic>
      <p:pic>
        <p:nvPicPr>
          <p:cNvPr id="9" name="Image 10"/>
          <p:cNvPicPr>
            <a:picLocks noChangeAspect="1"/>
          </p:cNvPicPr>
          <p:nvPr>
            <p:custDataLst>
              <p:tags r:id="rId5"/>
            </p:custDataLst>
          </p:nvPr>
        </p:nvPicPr>
        <p:blipFill>
          <a:blip r:embed="rId42"/>
          <a:stretch/>
        </p:blipFill>
        <p:spPr bwMode="auto">
          <a:xfrm>
            <a:off x="5098584" y="2372190"/>
            <a:ext cx="6026880" cy="46720"/>
          </a:xfrm>
          <a:prstGeom prst="rect">
            <a:avLst/>
          </a:prstGeom>
        </p:spPr>
      </p:pic>
      <p:sp>
        <p:nvSpPr>
          <p:cNvPr id="10" name="Titre 1"/>
          <p:cNvSpPr>
            <a:spLocks/>
          </p:cNvSpPr>
          <p:nvPr>
            <p:custDataLst>
              <p:tags r:id="rId6"/>
            </p:custDataLst>
          </p:nvPr>
        </p:nvSpPr>
        <p:spPr bwMode="auto">
          <a:xfrm>
            <a:off x="962487" y="482525"/>
            <a:ext cx="1192464" cy="439036"/>
          </a:xfrm>
          <a:prstGeom prst="rect">
            <a:avLst/>
          </a:prstGeom>
        </p:spPr>
        <p:txBody>
          <a:bodyPr vert="horz" lIns="91440" tIns="45720" rIns="91440" bIns="45720" rtlCol="0" anchor="b">
            <a:noAutofit/>
          </a:bodyPr>
          <a:lstStyle>
            <a:lvl1pPr algn="ctr" defTabSz="914400">
              <a:lnSpc>
                <a:spcPct val="90000"/>
              </a:lnSpc>
              <a:spcBef>
                <a:spcPts val="0"/>
              </a:spcBef>
              <a:buNone/>
              <a:defRPr sz="6000">
                <a:solidFill>
                  <a:schemeClr val="tx1"/>
                </a:solidFill>
                <a:latin typeface="+mj-lt"/>
                <a:ea typeface="+mj-ea"/>
                <a:cs typeface="+mj-cs"/>
              </a:defRPr>
            </a:lvl1pPr>
          </a:lstStyle>
          <a:p>
            <a:pPr algn="l">
              <a:defRPr/>
            </a:pPr>
            <a:r>
              <a:rPr lang="fr-FR" sz="1600" b="1">
                <a:solidFill>
                  <a:srgbClr val="0E1B31"/>
                </a:solidFill>
              </a:rPr>
              <a:t>Toulouse</a:t>
            </a:r>
            <a:endParaRPr/>
          </a:p>
        </p:txBody>
      </p:sp>
      <p:sp>
        <p:nvSpPr>
          <p:cNvPr id="11" name="Titre 1"/>
          <p:cNvSpPr>
            <a:spLocks/>
          </p:cNvSpPr>
          <p:nvPr>
            <p:custDataLst>
              <p:tags r:id="rId7"/>
            </p:custDataLst>
          </p:nvPr>
        </p:nvSpPr>
        <p:spPr bwMode="auto">
          <a:xfrm>
            <a:off x="962487" y="795549"/>
            <a:ext cx="2434866" cy="745210"/>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marL="12700" marR="574040">
              <a:lnSpc>
                <a:spcPts val="1200"/>
              </a:lnSpc>
              <a:spcBef>
                <a:spcPts val="10"/>
              </a:spcBef>
              <a:defRPr/>
            </a:pPr>
            <a:r>
              <a:rPr lang="fr-FR" sz="1000">
                <a:solidFill>
                  <a:srgbClr val="364157"/>
                </a:solidFill>
                <a:latin typeface="Calibri"/>
                <a:cs typeface="Calibri"/>
              </a:rPr>
              <a:t>Bâtiment</a:t>
            </a:r>
            <a:r>
              <a:rPr lang="fr-FR" sz="1000" spc="-95">
                <a:solidFill>
                  <a:srgbClr val="364157"/>
                </a:solidFill>
                <a:latin typeface="Calibri"/>
                <a:cs typeface="Calibri"/>
              </a:rPr>
              <a:t> </a:t>
            </a:r>
            <a:r>
              <a:rPr lang="fr-FR" sz="1000">
                <a:solidFill>
                  <a:srgbClr val="364157"/>
                </a:solidFill>
                <a:latin typeface="Calibri"/>
                <a:cs typeface="Calibri"/>
              </a:rPr>
              <a:t>B612</a:t>
            </a:r>
            <a:endParaRPr/>
          </a:p>
          <a:p>
            <a:pPr marL="12700" marR="574040">
              <a:lnSpc>
                <a:spcPts val="1200"/>
              </a:lnSpc>
              <a:spcBef>
                <a:spcPts val="10"/>
              </a:spcBef>
              <a:defRPr/>
            </a:pPr>
            <a:r>
              <a:rPr lang="fr-FR" sz="1000">
                <a:solidFill>
                  <a:srgbClr val="364157"/>
                </a:solidFill>
                <a:latin typeface="Calibri"/>
                <a:cs typeface="Calibri"/>
              </a:rPr>
              <a:t>3 rue</a:t>
            </a:r>
            <a:r>
              <a:rPr lang="fr-FR" sz="1000" spc="-55">
                <a:solidFill>
                  <a:srgbClr val="364157"/>
                </a:solidFill>
                <a:latin typeface="Calibri"/>
                <a:cs typeface="Calibri"/>
              </a:rPr>
              <a:t> </a:t>
            </a:r>
            <a:r>
              <a:rPr lang="fr-FR" sz="1000" spc="-25">
                <a:solidFill>
                  <a:srgbClr val="364157"/>
                </a:solidFill>
                <a:latin typeface="Calibri"/>
                <a:cs typeface="Calibri"/>
              </a:rPr>
              <a:t>Tarfaya</a:t>
            </a:r>
            <a:r>
              <a:rPr lang="fr-FR" sz="1000">
                <a:latin typeface="Calibri"/>
                <a:cs typeface="Calibri"/>
              </a:rPr>
              <a:t> </a:t>
            </a:r>
            <a:r>
              <a:rPr lang="fr-FR" sz="1000" spc="-5">
                <a:solidFill>
                  <a:srgbClr val="364157"/>
                </a:solidFill>
                <a:latin typeface="Calibri"/>
                <a:cs typeface="Calibri"/>
              </a:rPr>
              <a:t>CS</a:t>
            </a:r>
            <a:r>
              <a:rPr lang="fr-FR" sz="1000" spc="-10">
                <a:solidFill>
                  <a:srgbClr val="364157"/>
                </a:solidFill>
                <a:latin typeface="Calibri"/>
                <a:cs typeface="Calibri"/>
              </a:rPr>
              <a:t> </a:t>
            </a:r>
            <a:r>
              <a:rPr lang="fr-FR" sz="1000" spc="-5">
                <a:solidFill>
                  <a:srgbClr val="364157"/>
                </a:solidFill>
                <a:latin typeface="Calibri"/>
                <a:cs typeface="Calibri"/>
              </a:rPr>
              <a:t>64403 31405 </a:t>
            </a:r>
            <a:r>
              <a:rPr lang="fr-FR" sz="1000" spc="-20">
                <a:solidFill>
                  <a:srgbClr val="364157"/>
                </a:solidFill>
                <a:latin typeface="Calibri"/>
                <a:cs typeface="Calibri"/>
              </a:rPr>
              <a:t>Toulouse </a:t>
            </a:r>
            <a:r>
              <a:rPr lang="fr-FR" sz="1000" spc="-5">
                <a:solidFill>
                  <a:srgbClr val="364157"/>
                </a:solidFill>
                <a:latin typeface="Calibri"/>
                <a:cs typeface="Calibri"/>
              </a:rPr>
              <a:t>Cedex</a:t>
            </a:r>
            <a:r>
              <a:rPr lang="fr-FR" sz="1000" spc="-70">
                <a:solidFill>
                  <a:srgbClr val="364157"/>
                </a:solidFill>
                <a:latin typeface="Calibri"/>
                <a:cs typeface="Calibri"/>
              </a:rPr>
              <a:t> </a:t>
            </a:r>
            <a:r>
              <a:rPr lang="fr-FR" sz="1000">
                <a:solidFill>
                  <a:srgbClr val="364157"/>
                </a:solidFill>
                <a:latin typeface="Calibri"/>
                <a:cs typeface="Calibri"/>
              </a:rPr>
              <a:t>4</a:t>
            </a:r>
            <a:endParaRPr lang="fr-FR" sz="1000">
              <a:latin typeface="Calibri"/>
              <a:cs typeface="Calibri"/>
            </a:endParaRPr>
          </a:p>
        </p:txBody>
      </p:sp>
      <p:pic>
        <p:nvPicPr>
          <p:cNvPr id="12" name="Image 18"/>
          <p:cNvPicPr>
            <a:picLocks noChangeAspect="1"/>
          </p:cNvPicPr>
          <p:nvPr>
            <p:custDataLst>
              <p:tags r:id="rId8"/>
            </p:custDataLst>
          </p:nvPr>
        </p:nvPicPr>
        <p:blipFill>
          <a:blip r:embed="rId43"/>
          <a:stretch/>
        </p:blipFill>
        <p:spPr bwMode="auto">
          <a:xfrm>
            <a:off x="697354" y="648517"/>
            <a:ext cx="239880" cy="239880"/>
          </a:xfrm>
          <a:prstGeom prst="rect">
            <a:avLst/>
          </a:prstGeom>
        </p:spPr>
      </p:pic>
      <p:sp>
        <p:nvSpPr>
          <p:cNvPr id="13" name="Titre 1"/>
          <p:cNvSpPr>
            <a:spLocks/>
          </p:cNvSpPr>
          <p:nvPr>
            <p:custDataLst>
              <p:tags r:id="rId9"/>
            </p:custDataLst>
          </p:nvPr>
        </p:nvSpPr>
        <p:spPr bwMode="auto">
          <a:xfrm>
            <a:off x="962487" y="1616369"/>
            <a:ext cx="1192464" cy="439036"/>
          </a:xfrm>
          <a:prstGeom prst="rect">
            <a:avLst/>
          </a:prstGeom>
        </p:spPr>
        <p:txBody>
          <a:bodyPr vert="horz" lIns="91440" tIns="45720" rIns="91440" bIns="45720" rtlCol="0" anchor="b">
            <a:noAutofit/>
          </a:bodyPr>
          <a:lstStyle>
            <a:lvl1pPr algn="ctr" defTabSz="914400">
              <a:lnSpc>
                <a:spcPct val="90000"/>
              </a:lnSpc>
              <a:spcBef>
                <a:spcPts val="0"/>
              </a:spcBef>
              <a:buNone/>
              <a:defRPr sz="6000">
                <a:solidFill>
                  <a:schemeClr val="tx1"/>
                </a:solidFill>
                <a:latin typeface="+mj-lt"/>
                <a:ea typeface="+mj-ea"/>
                <a:cs typeface="+mj-cs"/>
              </a:defRPr>
            </a:lvl1pPr>
          </a:lstStyle>
          <a:p>
            <a:pPr algn="l">
              <a:defRPr/>
            </a:pPr>
            <a:r>
              <a:rPr lang="fr-FR" sz="1600" b="1">
                <a:solidFill>
                  <a:srgbClr val="0E1B31"/>
                </a:solidFill>
              </a:rPr>
              <a:t>Bordeaux</a:t>
            </a:r>
            <a:endParaRPr/>
          </a:p>
        </p:txBody>
      </p:sp>
      <p:sp>
        <p:nvSpPr>
          <p:cNvPr id="14" name="Titre 1"/>
          <p:cNvSpPr>
            <a:spLocks/>
          </p:cNvSpPr>
          <p:nvPr>
            <p:custDataLst>
              <p:tags r:id="rId10"/>
            </p:custDataLst>
          </p:nvPr>
        </p:nvSpPr>
        <p:spPr bwMode="auto">
          <a:xfrm>
            <a:off x="962487" y="1919754"/>
            <a:ext cx="2434866" cy="745210"/>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marL="12700" marR="5080">
              <a:lnSpc>
                <a:spcPts val="1200"/>
              </a:lnSpc>
              <a:spcBef>
                <a:spcPts val="10"/>
              </a:spcBef>
              <a:defRPr/>
            </a:pPr>
            <a:r>
              <a:rPr lang="fr-FR" sz="1000">
                <a:solidFill>
                  <a:srgbClr val="384057"/>
                </a:solidFill>
                <a:latin typeface="Calibri"/>
                <a:cs typeface="Calibri"/>
              </a:rPr>
              <a:t>Immeuble Pégase - Bordeaux Métropole Pôle Territorial Ouest  10/12 rue des Satellites  33185 Le Haillan</a:t>
            </a:r>
            <a:endParaRPr/>
          </a:p>
        </p:txBody>
      </p:sp>
      <p:sp>
        <p:nvSpPr>
          <p:cNvPr id="15" name="Titre 1"/>
          <p:cNvSpPr>
            <a:spLocks/>
          </p:cNvSpPr>
          <p:nvPr>
            <p:custDataLst>
              <p:tags r:id="rId11"/>
            </p:custDataLst>
          </p:nvPr>
        </p:nvSpPr>
        <p:spPr bwMode="auto">
          <a:xfrm>
            <a:off x="962487" y="2647571"/>
            <a:ext cx="1192464" cy="439036"/>
          </a:xfrm>
          <a:prstGeom prst="rect">
            <a:avLst/>
          </a:prstGeom>
        </p:spPr>
        <p:txBody>
          <a:bodyPr vert="horz" lIns="91440" tIns="45720" rIns="91440" bIns="45720" rtlCol="0" anchor="b">
            <a:noAutofit/>
          </a:bodyPr>
          <a:lstStyle>
            <a:lvl1pPr algn="ctr" defTabSz="914400">
              <a:lnSpc>
                <a:spcPct val="90000"/>
              </a:lnSpc>
              <a:spcBef>
                <a:spcPts val="0"/>
              </a:spcBef>
              <a:buNone/>
              <a:defRPr sz="6000">
                <a:solidFill>
                  <a:schemeClr val="tx1"/>
                </a:solidFill>
                <a:latin typeface="+mj-lt"/>
                <a:ea typeface="+mj-ea"/>
                <a:cs typeface="+mj-cs"/>
              </a:defRPr>
            </a:lvl1pPr>
          </a:lstStyle>
          <a:p>
            <a:pPr algn="l">
              <a:defRPr/>
            </a:pPr>
            <a:r>
              <a:rPr lang="fr-FR" sz="1600" b="1">
                <a:solidFill>
                  <a:srgbClr val="0E1B31"/>
                </a:solidFill>
              </a:rPr>
              <a:t>Pau</a:t>
            </a:r>
            <a:endParaRPr/>
          </a:p>
        </p:txBody>
      </p:sp>
      <p:sp>
        <p:nvSpPr>
          <p:cNvPr id="16" name="Titre 1"/>
          <p:cNvSpPr>
            <a:spLocks/>
          </p:cNvSpPr>
          <p:nvPr>
            <p:custDataLst>
              <p:tags r:id="rId12"/>
            </p:custDataLst>
          </p:nvPr>
        </p:nvSpPr>
        <p:spPr bwMode="auto">
          <a:xfrm>
            <a:off x="962486" y="2898543"/>
            <a:ext cx="2434867" cy="745210"/>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marL="12700">
              <a:lnSpc>
                <a:spcPts val="1170"/>
              </a:lnSpc>
              <a:defRPr/>
            </a:pPr>
            <a:r>
              <a:rPr lang="fr-FR" sz="1000" spc="-5">
                <a:solidFill>
                  <a:srgbClr val="364157"/>
                </a:solidFill>
                <a:latin typeface="Calibri"/>
                <a:cs typeface="Calibri"/>
              </a:rPr>
              <a:t>Chez</a:t>
            </a:r>
            <a:r>
              <a:rPr lang="fr-FR" sz="1000" spc="-15">
                <a:solidFill>
                  <a:srgbClr val="364157"/>
                </a:solidFill>
                <a:latin typeface="Calibri"/>
                <a:cs typeface="Calibri"/>
              </a:rPr>
              <a:t> </a:t>
            </a:r>
            <a:r>
              <a:rPr lang="fr-FR" sz="1000" spc="-5">
                <a:solidFill>
                  <a:srgbClr val="364157"/>
                </a:solidFill>
                <a:latin typeface="Calibri"/>
                <a:cs typeface="Calibri"/>
              </a:rPr>
              <a:t>Helioparc</a:t>
            </a:r>
            <a:r>
              <a:rPr lang="fr-FR" sz="1000" spc="-5">
                <a:latin typeface="Calibri"/>
                <a:cs typeface="Calibri"/>
              </a:rPr>
              <a:t> - </a:t>
            </a:r>
            <a:r>
              <a:rPr lang="fr-FR" sz="1000">
                <a:solidFill>
                  <a:srgbClr val="364157"/>
                </a:solidFill>
                <a:latin typeface="Calibri"/>
                <a:cs typeface="Calibri"/>
              </a:rPr>
              <a:t>2 </a:t>
            </a:r>
            <a:r>
              <a:rPr lang="fr-FR" sz="1000" spc="-5">
                <a:solidFill>
                  <a:srgbClr val="364157"/>
                </a:solidFill>
                <a:latin typeface="Calibri"/>
                <a:cs typeface="Calibri"/>
              </a:rPr>
              <a:t>avenue </a:t>
            </a:r>
            <a:r>
              <a:rPr lang="fr-FR" sz="1000">
                <a:solidFill>
                  <a:srgbClr val="364157"/>
                </a:solidFill>
                <a:latin typeface="Calibri"/>
                <a:cs typeface="Calibri"/>
              </a:rPr>
              <a:t>Pierre</a:t>
            </a:r>
            <a:r>
              <a:rPr lang="fr-FR" sz="1000" spc="-95">
                <a:solidFill>
                  <a:srgbClr val="364157"/>
                </a:solidFill>
                <a:latin typeface="Calibri"/>
                <a:cs typeface="Calibri"/>
              </a:rPr>
              <a:t> </a:t>
            </a:r>
            <a:r>
              <a:rPr lang="fr-FR" sz="1000" spc="-5">
                <a:solidFill>
                  <a:srgbClr val="364157"/>
                </a:solidFill>
                <a:latin typeface="Calibri"/>
                <a:cs typeface="Calibri"/>
              </a:rPr>
              <a:t>Hangot </a:t>
            </a:r>
            <a:br>
              <a:rPr lang="fr-FR" sz="1000" spc="-5">
                <a:solidFill>
                  <a:srgbClr val="364157"/>
                </a:solidFill>
                <a:latin typeface="Calibri"/>
                <a:cs typeface="Calibri"/>
              </a:rPr>
            </a:br>
            <a:r>
              <a:rPr lang="fr-FR" sz="1000" spc="-5">
                <a:solidFill>
                  <a:srgbClr val="364157"/>
                </a:solidFill>
                <a:latin typeface="Calibri"/>
                <a:cs typeface="Calibri"/>
              </a:rPr>
              <a:t>64053 </a:t>
            </a:r>
            <a:r>
              <a:rPr lang="fr-FR" sz="1000">
                <a:solidFill>
                  <a:srgbClr val="364157"/>
                </a:solidFill>
                <a:latin typeface="Calibri"/>
                <a:cs typeface="Calibri"/>
              </a:rPr>
              <a:t>Pau </a:t>
            </a:r>
            <a:r>
              <a:rPr lang="fr-FR" sz="1000" spc="-5">
                <a:solidFill>
                  <a:srgbClr val="364157"/>
                </a:solidFill>
                <a:latin typeface="Calibri"/>
                <a:cs typeface="Calibri"/>
              </a:rPr>
              <a:t>Cedex</a:t>
            </a:r>
            <a:r>
              <a:rPr lang="fr-FR" sz="1000" spc="-35">
                <a:solidFill>
                  <a:srgbClr val="364157"/>
                </a:solidFill>
                <a:latin typeface="Calibri"/>
                <a:cs typeface="Calibri"/>
              </a:rPr>
              <a:t> </a:t>
            </a:r>
            <a:r>
              <a:rPr lang="fr-FR" sz="1000">
                <a:solidFill>
                  <a:srgbClr val="364157"/>
                </a:solidFill>
                <a:latin typeface="Calibri"/>
                <a:cs typeface="Calibri"/>
              </a:rPr>
              <a:t>9</a:t>
            </a:r>
            <a:endParaRPr lang="fr-FR" sz="1000">
              <a:latin typeface="Calibri"/>
              <a:cs typeface="Calibri"/>
            </a:endParaRPr>
          </a:p>
        </p:txBody>
      </p:sp>
      <p:sp>
        <p:nvSpPr>
          <p:cNvPr id="17" name="Titre 1"/>
          <p:cNvSpPr>
            <a:spLocks/>
          </p:cNvSpPr>
          <p:nvPr>
            <p:custDataLst>
              <p:tags r:id="rId13"/>
            </p:custDataLst>
          </p:nvPr>
        </p:nvSpPr>
        <p:spPr bwMode="auto">
          <a:xfrm>
            <a:off x="962486" y="3550315"/>
            <a:ext cx="1551977" cy="439036"/>
          </a:xfrm>
          <a:prstGeom prst="rect">
            <a:avLst/>
          </a:prstGeom>
        </p:spPr>
        <p:txBody>
          <a:bodyPr vert="horz" lIns="91440" tIns="45720" rIns="91440" bIns="45720" rtlCol="0" anchor="b">
            <a:noAutofit/>
          </a:bodyPr>
          <a:lstStyle>
            <a:lvl1pPr algn="ctr" defTabSz="914400">
              <a:lnSpc>
                <a:spcPct val="90000"/>
              </a:lnSpc>
              <a:spcBef>
                <a:spcPts val="0"/>
              </a:spcBef>
              <a:buNone/>
              <a:defRPr sz="6000">
                <a:solidFill>
                  <a:schemeClr val="tx1"/>
                </a:solidFill>
                <a:latin typeface="+mj-lt"/>
                <a:ea typeface="+mj-ea"/>
                <a:cs typeface="+mj-cs"/>
              </a:defRPr>
            </a:lvl1pPr>
          </a:lstStyle>
          <a:p>
            <a:pPr algn="l">
              <a:defRPr/>
            </a:pPr>
            <a:r>
              <a:rPr lang="fr-FR" sz="1600" b="1">
                <a:solidFill>
                  <a:srgbClr val="0E1B31"/>
                </a:solidFill>
              </a:rPr>
              <a:t>Montpellier</a:t>
            </a:r>
            <a:endParaRPr/>
          </a:p>
        </p:txBody>
      </p:sp>
      <p:sp>
        <p:nvSpPr>
          <p:cNvPr id="18" name="Titre 1"/>
          <p:cNvSpPr>
            <a:spLocks/>
          </p:cNvSpPr>
          <p:nvPr>
            <p:custDataLst>
              <p:tags r:id="rId14"/>
            </p:custDataLst>
          </p:nvPr>
        </p:nvSpPr>
        <p:spPr bwMode="auto">
          <a:xfrm>
            <a:off x="991720" y="3875542"/>
            <a:ext cx="2640223" cy="745210"/>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marL="12700" marR="5080">
              <a:lnSpc>
                <a:spcPts val="1200"/>
              </a:lnSpc>
              <a:spcBef>
                <a:spcPts val="10"/>
              </a:spcBef>
              <a:defRPr/>
            </a:pPr>
            <a:r>
              <a:rPr lang="fr-FR" sz="1000" spc="-5" dirty="0">
                <a:solidFill>
                  <a:srgbClr val="364157"/>
                </a:solidFill>
                <a:latin typeface="Calibri"/>
                <a:cs typeface="Calibri"/>
              </a:rPr>
              <a:t>Cité de l’économie et des </a:t>
            </a:r>
            <a:r>
              <a:rPr lang="fr-FR" sz="1000" dirty="0">
                <a:solidFill>
                  <a:srgbClr val="364157"/>
                </a:solidFill>
                <a:latin typeface="Calibri"/>
                <a:cs typeface="Calibri"/>
              </a:rPr>
              <a:t>métiers </a:t>
            </a:r>
            <a:r>
              <a:rPr lang="fr-FR" sz="1000" spc="-5" dirty="0">
                <a:solidFill>
                  <a:srgbClr val="364157"/>
                </a:solidFill>
                <a:latin typeface="Calibri"/>
                <a:cs typeface="Calibri"/>
              </a:rPr>
              <a:t>de demain  132 </a:t>
            </a:r>
            <a:r>
              <a:rPr lang="fr-FR" sz="1000" dirty="0">
                <a:solidFill>
                  <a:srgbClr val="364157"/>
                </a:solidFill>
                <a:latin typeface="Calibri"/>
                <a:cs typeface="Calibri"/>
              </a:rPr>
              <a:t>Boulevard Pénélope (Bureau </a:t>
            </a:r>
            <a:r>
              <a:rPr lang="fr-FR" sz="800" dirty="0"/>
              <a:t>4B160</a:t>
            </a:r>
            <a:r>
              <a:rPr lang="fr-FR" sz="1000" spc="-5" dirty="0">
                <a:solidFill>
                  <a:srgbClr val="364157"/>
                </a:solidFill>
                <a:latin typeface="Calibri"/>
                <a:cs typeface="Calibri"/>
              </a:rPr>
              <a:t>)  </a:t>
            </a:r>
            <a:endParaRPr dirty="0"/>
          </a:p>
          <a:p>
            <a:pPr marL="12700" marR="5080">
              <a:lnSpc>
                <a:spcPts val="1200"/>
              </a:lnSpc>
              <a:spcBef>
                <a:spcPts val="10"/>
              </a:spcBef>
              <a:defRPr/>
            </a:pPr>
            <a:r>
              <a:rPr lang="fr-FR" sz="1000" spc="-5" dirty="0">
                <a:solidFill>
                  <a:srgbClr val="364157"/>
                </a:solidFill>
                <a:latin typeface="Calibri"/>
                <a:cs typeface="Calibri"/>
              </a:rPr>
              <a:t>34000</a:t>
            </a:r>
            <a:r>
              <a:rPr lang="fr-FR" sz="1000" spc="-10" dirty="0">
                <a:solidFill>
                  <a:srgbClr val="364157"/>
                </a:solidFill>
                <a:latin typeface="Calibri"/>
                <a:cs typeface="Calibri"/>
              </a:rPr>
              <a:t> </a:t>
            </a:r>
            <a:r>
              <a:rPr lang="fr-FR" sz="1000" dirty="0">
                <a:solidFill>
                  <a:srgbClr val="364157"/>
                </a:solidFill>
                <a:latin typeface="Calibri"/>
                <a:cs typeface="Calibri"/>
              </a:rPr>
              <a:t>Montpellier</a:t>
            </a:r>
            <a:endParaRPr lang="fr-FR" sz="1000" dirty="0">
              <a:latin typeface="Calibri"/>
              <a:cs typeface="Calibri"/>
            </a:endParaRPr>
          </a:p>
        </p:txBody>
      </p:sp>
      <p:sp>
        <p:nvSpPr>
          <p:cNvPr id="19" name="Titre 1"/>
          <p:cNvSpPr>
            <a:spLocks/>
          </p:cNvSpPr>
          <p:nvPr>
            <p:custDataLst>
              <p:tags r:id="rId15"/>
            </p:custDataLst>
          </p:nvPr>
        </p:nvSpPr>
        <p:spPr bwMode="auto">
          <a:xfrm>
            <a:off x="962487" y="4595535"/>
            <a:ext cx="1192464" cy="439036"/>
          </a:xfrm>
          <a:prstGeom prst="rect">
            <a:avLst/>
          </a:prstGeom>
        </p:spPr>
        <p:txBody>
          <a:bodyPr vert="horz" lIns="91440" tIns="45720" rIns="91440" bIns="45720" rtlCol="0" anchor="b">
            <a:noAutofit/>
          </a:bodyPr>
          <a:lstStyle>
            <a:lvl1pPr algn="ctr" defTabSz="914400">
              <a:lnSpc>
                <a:spcPct val="90000"/>
              </a:lnSpc>
              <a:spcBef>
                <a:spcPts val="0"/>
              </a:spcBef>
              <a:buNone/>
              <a:defRPr sz="6000">
                <a:solidFill>
                  <a:schemeClr val="tx1"/>
                </a:solidFill>
                <a:latin typeface="+mj-lt"/>
                <a:ea typeface="+mj-ea"/>
                <a:cs typeface="+mj-cs"/>
              </a:defRPr>
            </a:lvl1pPr>
          </a:lstStyle>
          <a:p>
            <a:pPr algn="l">
              <a:defRPr/>
            </a:pPr>
            <a:r>
              <a:rPr lang="fr-FR" sz="1600" b="1">
                <a:solidFill>
                  <a:srgbClr val="0E1B31"/>
                </a:solidFill>
              </a:rPr>
              <a:t>Rochefort</a:t>
            </a:r>
            <a:endParaRPr/>
          </a:p>
        </p:txBody>
      </p:sp>
      <p:sp>
        <p:nvSpPr>
          <p:cNvPr id="20" name="Titre 1"/>
          <p:cNvSpPr>
            <a:spLocks/>
          </p:cNvSpPr>
          <p:nvPr>
            <p:custDataLst>
              <p:tags r:id="rId16"/>
            </p:custDataLst>
          </p:nvPr>
        </p:nvSpPr>
        <p:spPr bwMode="auto">
          <a:xfrm>
            <a:off x="991720" y="4835964"/>
            <a:ext cx="2640223" cy="745210"/>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marL="12700" marR="180340">
              <a:lnSpc>
                <a:spcPts val="1200"/>
              </a:lnSpc>
              <a:spcBef>
                <a:spcPts val="10"/>
              </a:spcBef>
              <a:defRPr/>
            </a:pPr>
            <a:r>
              <a:rPr lang="fr-FR" sz="1000" spc="-5">
                <a:solidFill>
                  <a:srgbClr val="364157"/>
                </a:solidFill>
                <a:latin typeface="Calibri"/>
                <a:cs typeface="Calibri"/>
              </a:rPr>
              <a:t>22 </a:t>
            </a:r>
            <a:r>
              <a:rPr lang="fr-FR" sz="1000">
                <a:solidFill>
                  <a:srgbClr val="364157"/>
                </a:solidFill>
                <a:latin typeface="Calibri"/>
                <a:cs typeface="Calibri"/>
              </a:rPr>
              <a:t>rue </a:t>
            </a:r>
            <a:r>
              <a:rPr lang="fr-FR" sz="1000" spc="-5">
                <a:solidFill>
                  <a:srgbClr val="364157"/>
                </a:solidFill>
                <a:latin typeface="Calibri"/>
                <a:cs typeface="Calibri"/>
              </a:rPr>
              <a:t>de</a:t>
            </a:r>
            <a:r>
              <a:rPr lang="fr-FR" sz="1000" spc="-90">
                <a:solidFill>
                  <a:srgbClr val="364157"/>
                </a:solidFill>
                <a:latin typeface="Calibri"/>
                <a:cs typeface="Calibri"/>
              </a:rPr>
              <a:t> </a:t>
            </a:r>
            <a:r>
              <a:rPr lang="fr-FR" sz="1000" spc="-5">
                <a:solidFill>
                  <a:srgbClr val="364157"/>
                </a:solidFill>
                <a:latin typeface="Calibri"/>
                <a:cs typeface="Calibri"/>
              </a:rPr>
              <a:t>l’Arsenal </a:t>
            </a:r>
            <a:br>
              <a:rPr lang="fr-FR" sz="1000" spc="-5">
                <a:solidFill>
                  <a:srgbClr val="364157"/>
                </a:solidFill>
                <a:latin typeface="Calibri"/>
                <a:cs typeface="Calibri"/>
              </a:rPr>
            </a:br>
            <a:r>
              <a:rPr lang="fr-FR" sz="1000" spc="-5">
                <a:solidFill>
                  <a:srgbClr val="364157"/>
                </a:solidFill>
                <a:latin typeface="Calibri"/>
                <a:cs typeface="Calibri"/>
              </a:rPr>
              <a:t>17300</a:t>
            </a:r>
            <a:r>
              <a:rPr lang="fr-FR" sz="1000" spc="-25">
                <a:solidFill>
                  <a:srgbClr val="364157"/>
                </a:solidFill>
                <a:latin typeface="Calibri"/>
                <a:cs typeface="Calibri"/>
              </a:rPr>
              <a:t> </a:t>
            </a:r>
            <a:r>
              <a:rPr lang="fr-FR" sz="1000" spc="-5">
                <a:solidFill>
                  <a:srgbClr val="364157"/>
                </a:solidFill>
                <a:latin typeface="Calibri"/>
                <a:cs typeface="Calibri"/>
              </a:rPr>
              <a:t>Rochefort</a:t>
            </a:r>
            <a:endParaRPr lang="fr-FR" sz="1000">
              <a:latin typeface="Calibri"/>
              <a:cs typeface="Calibri"/>
            </a:endParaRPr>
          </a:p>
        </p:txBody>
      </p:sp>
      <p:sp>
        <p:nvSpPr>
          <p:cNvPr id="21" name="Titre 1"/>
          <p:cNvSpPr>
            <a:spLocks/>
          </p:cNvSpPr>
          <p:nvPr>
            <p:custDataLst>
              <p:tags r:id="rId17"/>
            </p:custDataLst>
          </p:nvPr>
        </p:nvSpPr>
        <p:spPr bwMode="auto">
          <a:xfrm>
            <a:off x="4998456" y="2453174"/>
            <a:ext cx="5192144" cy="1325563"/>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marL="12700">
              <a:lnSpc>
                <a:spcPct val="100000"/>
              </a:lnSpc>
              <a:spcBef>
                <a:spcPts val="1135"/>
              </a:spcBef>
              <a:defRPr/>
            </a:pPr>
            <a:r>
              <a:rPr lang="fr-FR" sz="1600" b="1" spc="-5">
                <a:solidFill>
                  <a:schemeClr val="bg1">
                    <a:lumMod val="95000"/>
                  </a:schemeClr>
                </a:solidFill>
                <a:latin typeface="Calibri"/>
                <a:cs typeface="Calibri"/>
              </a:rPr>
              <a:t>Tél. : </a:t>
            </a:r>
            <a:r>
              <a:rPr lang="fr-FR" sz="1600" spc="-5">
                <a:solidFill>
                  <a:srgbClr val="22A0D2"/>
                </a:solidFill>
                <a:latin typeface="Calibri"/>
                <a:cs typeface="Calibri"/>
              </a:rPr>
              <a:t>+33 (0)5 61 14 80 30</a:t>
            </a:r>
            <a:br>
              <a:rPr lang="fr-FR" sz="1600" spc="-5">
                <a:solidFill>
                  <a:srgbClr val="22A0D2"/>
                </a:solidFill>
                <a:latin typeface="Calibri"/>
                <a:cs typeface="Calibri"/>
              </a:rPr>
            </a:br>
            <a:r>
              <a:rPr lang="fr-FR" sz="1600" b="1" spc="-5">
                <a:solidFill>
                  <a:schemeClr val="bg1">
                    <a:lumMod val="95000"/>
                  </a:schemeClr>
                </a:solidFill>
                <a:latin typeface="Calibri"/>
                <a:cs typeface="Calibri"/>
              </a:rPr>
              <a:t>E-mail :</a:t>
            </a:r>
            <a:r>
              <a:rPr lang="fr-FR" sz="1600" spc="-5">
                <a:solidFill>
                  <a:srgbClr val="22A0D2"/>
                </a:solidFill>
                <a:latin typeface="Calibri"/>
                <a:cs typeface="Calibri"/>
              </a:rPr>
              <a:t> contact@aerospace-valley.com</a:t>
            </a:r>
          </a:p>
        </p:txBody>
      </p:sp>
      <p:pic>
        <p:nvPicPr>
          <p:cNvPr id="22" name="Image 32"/>
          <p:cNvPicPr>
            <a:picLocks noChangeAspect="1"/>
          </p:cNvPicPr>
          <p:nvPr>
            <p:custDataLst>
              <p:tags r:id="rId18"/>
            </p:custDataLst>
          </p:nvPr>
        </p:nvPicPr>
        <p:blipFill>
          <a:blip r:embed="rId44"/>
          <a:stretch/>
        </p:blipFill>
        <p:spPr bwMode="auto">
          <a:xfrm>
            <a:off x="5140055" y="3555831"/>
            <a:ext cx="268828" cy="268828"/>
          </a:xfrm>
          <a:prstGeom prst="rect">
            <a:avLst/>
          </a:prstGeom>
        </p:spPr>
      </p:pic>
      <p:sp>
        <p:nvSpPr>
          <p:cNvPr id="23" name="Titre 1"/>
          <p:cNvSpPr>
            <a:spLocks/>
          </p:cNvSpPr>
          <p:nvPr>
            <p:custDataLst>
              <p:tags r:id="rId19"/>
            </p:custDataLst>
          </p:nvPr>
        </p:nvSpPr>
        <p:spPr bwMode="auto">
          <a:xfrm>
            <a:off x="5451388" y="3452374"/>
            <a:ext cx="5192144" cy="439036"/>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marL="12700">
              <a:lnSpc>
                <a:spcPct val="100000"/>
              </a:lnSpc>
              <a:spcBef>
                <a:spcPts val="1135"/>
              </a:spcBef>
              <a:defRPr/>
            </a:pPr>
            <a:r>
              <a:rPr lang="fr-FR" sz="1600" b="1" spc="-5">
                <a:solidFill>
                  <a:srgbClr val="22A0D2"/>
                </a:solidFill>
                <a:latin typeface="Calibri"/>
                <a:cs typeface="Calibri"/>
              </a:rPr>
              <a:t>aerospace-valley.com</a:t>
            </a:r>
            <a:endParaRPr lang="fr-FR" sz="1600" spc="-5">
              <a:solidFill>
                <a:srgbClr val="22A0D2"/>
              </a:solidFill>
              <a:latin typeface="Calibri"/>
              <a:cs typeface="Calibri"/>
            </a:endParaRPr>
          </a:p>
        </p:txBody>
      </p:sp>
      <p:pic>
        <p:nvPicPr>
          <p:cNvPr id="24" name="Image 34"/>
          <p:cNvPicPr>
            <a:picLocks noChangeAspect="1"/>
          </p:cNvPicPr>
          <p:nvPr>
            <p:custDataLst>
              <p:tags r:id="rId20"/>
            </p:custDataLst>
          </p:nvPr>
        </p:nvPicPr>
        <p:blipFill>
          <a:blip r:embed="rId45"/>
          <a:stretch/>
        </p:blipFill>
        <p:spPr bwMode="auto">
          <a:xfrm>
            <a:off x="9430059" y="2891442"/>
            <a:ext cx="189193" cy="884188"/>
          </a:xfrm>
          <a:prstGeom prst="rect">
            <a:avLst/>
          </a:prstGeom>
        </p:spPr>
      </p:pic>
      <p:sp>
        <p:nvSpPr>
          <p:cNvPr id="25" name="Titre 1"/>
          <p:cNvSpPr>
            <a:spLocks/>
          </p:cNvSpPr>
          <p:nvPr>
            <p:custDataLst>
              <p:tags r:id="rId21"/>
            </p:custDataLst>
          </p:nvPr>
        </p:nvSpPr>
        <p:spPr bwMode="auto">
          <a:xfrm>
            <a:off x="9687789" y="2866115"/>
            <a:ext cx="2434867" cy="197998"/>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marL="12700" marR="5080">
              <a:lnSpc>
                <a:spcPts val="1200"/>
              </a:lnSpc>
              <a:spcBef>
                <a:spcPts val="10"/>
              </a:spcBef>
              <a:defRPr/>
            </a:pPr>
            <a:r>
              <a:rPr lang="fr-FR" sz="1200" b="1">
                <a:solidFill>
                  <a:schemeClr val="bg1"/>
                </a:solidFill>
                <a:latin typeface="Calibri"/>
                <a:cs typeface="Calibri"/>
              </a:rPr>
              <a:t>@aerospacevalley</a:t>
            </a:r>
          </a:p>
        </p:txBody>
      </p:sp>
      <p:sp>
        <p:nvSpPr>
          <p:cNvPr id="26" name="Titre 1"/>
          <p:cNvSpPr>
            <a:spLocks/>
          </p:cNvSpPr>
          <p:nvPr>
            <p:custDataLst>
              <p:tags r:id="rId22"/>
            </p:custDataLst>
          </p:nvPr>
        </p:nvSpPr>
        <p:spPr bwMode="auto">
          <a:xfrm>
            <a:off x="9687789" y="3223303"/>
            <a:ext cx="2434867" cy="197998"/>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marL="12700" marR="5080">
              <a:lnSpc>
                <a:spcPts val="1200"/>
              </a:lnSpc>
              <a:spcBef>
                <a:spcPts val="10"/>
              </a:spcBef>
              <a:defRPr/>
            </a:pPr>
            <a:r>
              <a:rPr lang="fr-FR" sz="1200" b="1">
                <a:solidFill>
                  <a:schemeClr val="bg1"/>
                </a:solidFill>
                <a:latin typeface="Calibri"/>
                <a:cs typeface="Calibri"/>
              </a:rPr>
              <a:t>@Aerospace Valley</a:t>
            </a:r>
          </a:p>
        </p:txBody>
      </p:sp>
      <p:sp>
        <p:nvSpPr>
          <p:cNvPr id="27" name="Titre 1"/>
          <p:cNvSpPr>
            <a:spLocks/>
          </p:cNvSpPr>
          <p:nvPr>
            <p:custDataLst>
              <p:tags r:id="rId23"/>
            </p:custDataLst>
          </p:nvPr>
        </p:nvSpPr>
        <p:spPr bwMode="auto">
          <a:xfrm>
            <a:off x="9687789" y="3594778"/>
            <a:ext cx="2434867" cy="197998"/>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marL="12700" marR="5080">
              <a:lnSpc>
                <a:spcPts val="1200"/>
              </a:lnSpc>
              <a:spcBef>
                <a:spcPts val="10"/>
              </a:spcBef>
              <a:defRPr/>
            </a:pPr>
            <a:r>
              <a:rPr lang="fr-FR" sz="1200" b="1">
                <a:solidFill>
                  <a:schemeClr val="bg1"/>
                </a:solidFill>
                <a:latin typeface="Calibri"/>
                <a:cs typeface="Calibri"/>
              </a:rPr>
              <a:t>@aerospacevalley31</a:t>
            </a:r>
            <a:endParaRPr/>
          </a:p>
        </p:txBody>
      </p:sp>
      <p:sp>
        <p:nvSpPr>
          <p:cNvPr id="28" name="Titre 1"/>
          <p:cNvSpPr>
            <a:spLocks/>
          </p:cNvSpPr>
          <p:nvPr>
            <p:custDataLst>
              <p:tags r:id="rId24"/>
            </p:custDataLst>
          </p:nvPr>
        </p:nvSpPr>
        <p:spPr bwMode="auto">
          <a:xfrm>
            <a:off x="962487" y="5630132"/>
            <a:ext cx="1192464" cy="439036"/>
          </a:xfrm>
          <a:prstGeom prst="rect">
            <a:avLst/>
          </a:prstGeom>
        </p:spPr>
        <p:txBody>
          <a:bodyPr vert="horz" lIns="91440" tIns="45720" rIns="91440" bIns="45720" rtlCol="0" anchor="b">
            <a:noAutofit/>
          </a:bodyPr>
          <a:lstStyle>
            <a:lvl1pPr algn="ctr" defTabSz="914400">
              <a:lnSpc>
                <a:spcPct val="90000"/>
              </a:lnSpc>
              <a:spcBef>
                <a:spcPts val="0"/>
              </a:spcBef>
              <a:buNone/>
              <a:defRPr sz="6000">
                <a:solidFill>
                  <a:schemeClr val="tx1"/>
                </a:solidFill>
                <a:latin typeface="+mj-lt"/>
                <a:ea typeface="+mj-ea"/>
                <a:cs typeface="+mj-cs"/>
              </a:defRPr>
            </a:lvl1pPr>
          </a:lstStyle>
          <a:p>
            <a:pPr algn="l">
              <a:defRPr/>
            </a:pPr>
            <a:r>
              <a:rPr lang="fr-FR" sz="1600" b="1">
                <a:solidFill>
                  <a:srgbClr val="0E1B31"/>
                </a:solidFill>
              </a:rPr>
              <a:t>Bayonne</a:t>
            </a:r>
            <a:endParaRPr/>
          </a:p>
        </p:txBody>
      </p:sp>
      <p:sp>
        <p:nvSpPr>
          <p:cNvPr id="29" name="Titre 1"/>
          <p:cNvSpPr>
            <a:spLocks/>
          </p:cNvSpPr>
          <p:nvPr>
            <p:custDataLst>
              <p:tags r:id="rId25"/>
            </p:custDataLst>
          </p:nvPr>
        </p:nvSpPr>
        <p:spPr bwMode="auto">
          <a:xfrm>
            <a:off x="991720" y="5849942"/>
            <a:ext cx="2640223" cy="745210"/>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marL="12700" marR="180340">
              <a:lnSpc>
                <a:spcPts val="1200"/>
              </a:lnSpc>
              <a:spcBef>
                <a:spcPts val="10"/>
              </a:spcBef>
              <a:defRPr/>
            </a:pPr>
            <a:r>
              <a:rPr lang="fr-FR" sz="1000" spc="-5">
                <a:solidFill>
                  <a:srgbClr val="364157"/>
                </a:solidFill>
                <a:latin typeface="Calibri"/>
                <a:cs typeface="Calibri"/>
              </a:rPr>
              <a:t>Technocité -  9 rue Pierre Georges Latécoère  64100 Bayonnne</a:t>
            </a:r>
            <a:endParaRPr lang="fr-FR" sz="1000">
              <a:latin typeface="Calibri"/>
              <a:cs typeface="Calibri"/>
            </a:endParaRPr>
          </a:p>
        </p:txBody>
      </p:sp>
      <p:pic>
        <p:nvPicPr>
          <p:cNvPr id="30" name="Image 49"/>
          <p:cNvPicPr>
            <a:picLocks noChangeAspect="1"/>
          </p:cNvPicPr>
          <p:nvPr>
            <p:custDataLst>
              <p:tags r:id="rId26"/>
            </p:custDataLst>
          </p:nvPr>
        </p:nvPicPr>
        <p:blipFill>
          <a:blip r:embed="rId39"/>
          <a:srcRect l="-19993" t="83197" r="-4"/>
          <a:stretch/>
        </p:blipFill>
        <p:spPr bwMode="auto">
          <a:xfrm rot="16199999">
            <a:off x="361150" y="1470492"/>
            <a:ext cx="45719" cy="825847"/>
          </a:xfrm>
          <a:prstGeom prst="rect">
            <a:avLst/>
          </a:prstGeom>
        </p:spPr>
      </p:pic>
      <p:pic>
        <p:nvPicPr>
          <p:cNvPr id="31" name="Image 50"/>
          <p:cNvPicPr>
            <a:picLocks noChangeAspect="1"/>
          </p:cNvPicPr>
          <p:nvPr>
            <p:custDataLst>
              <p:tags r:id="rId27"/>
            </p:custDataLst>
          </p:nvPr>
        </p:nvPicPr>
        <p:blipFill>
          <a:blip r:embed="rId39"/>
          <a:srcRect l="-19993" t="83197" r="-4"/>
          <a:stretch/>
        </p:blipFill>
        <p:spPr bwMode="auto">
          <a:xfrm rot="16199999">
            <a:off x="361149" y="2523086"/>
            <a:ext cx="45719" cy="825847"/>
          </a:xfrm>
          <a:prstGeom prst="rect">
            <a:avLst/>
          </a:prstGeom>
        </p:spPr>
      </p:pic>
      <p:pic>
        <p:nvPicPr>
          <p:cNvPr id="32" name="Image 51"/>
          <p:cNvPicPr>
            <a:picLocks noChangeAspect="1"/>
          </p:cNvPicPr>
          <p:nvPr>
            <p:custDataLst>
              <p:tags r:id="rId28"/>
            </p:custDataLst>
          </p:nvPr>
        </p:nvPicPr>
        <p:blipFill>
          <a:blip r:embed="rId39"/>
          <a:srcRect l="-19993" t="83197" r="-4"/>
          <a:stretch/>
        </p:blipFill>
        <p:spPr bwMode="auto">
          <a:xfrm rot="16199999">
            <a:off x="364994" y="3404423"/>
            <a:ext cx="45719" cy="825847"/>
          </a:xfrm>
          <a:prstGeom prst="rect">
            <a:avLst/>
          </a:prstGeom>
        </p:spPr>
      </p:pic>
      <p:pic>
        <p:nvPicPr>
          <p:cNvPr id="33" name="Image 53"/>
          <p:cNvPicPr>
            <a:picLocks noChangeAspect="1"/>
          </p:cNvPicPr>
          <p:nvPr>
            <p:custDataLst>
              <p:tags r:id="rId29"/>
            </p:custDataLst>
          </p:nvPr>
        </p:nvPicPr>
        <p:blipFill>
          <a:blip r:embed="rId39"/>
          <a:srcRect l="-19993" t="83197" r="-4"/>
          <a:stretch/>
        </p:blipFill>
        <p:spPr bwMode="auto">
          <a:xfrm rot="16199999">
            <a:off x="344634" y="4445901"/>
            <a:ext cx="45719" cy="825847"/>
          </a:xfrm>
          <a:prstGeom prst="rect">
            <a:avLst/>
          </a:prstGeom>
        </p:spPr>
      </p:pic>
      <p:pic>
        <p:nvPicPr>
          <p:cNvPr id="34" name="Image 54"/>
          <p:cNvPicPr>
            <a:picLocks noChangeAspect="1"/>
          </p:cNvPicPr>
          <p:nvPr>
            <p:custDataLst>
              <p:tags r:id="rId30"/>
            </p:custDataLst>
          </p:nvPr>
        </p:nvPicPr>
        <p:blipFill>
          <a:blip r:embed="rId39"/>
          <a:srcRect l="-19993" t="83197" r="-4"/>
          <a:stretch/>
        </p:blipFill>
        <p:spPr bwMode="auto">
          <a:xfrm rot="16199999">
            <a:off x="344633" y="5498495"/>
            <a:ext cx="45719" cy="825847"/>
          </a:xfrm>
          <a:prstGeom prst="rect">
            <a:avLst/>
          </a:prstGeom>
        </p:spPr>
      </p:pic>
      <p:pic>
        <p:nvPicPr>
          <p:cNvPr id="35" name="Image 21"/>
          <p:cNvPicPr>
            <a:picLocks noChangeAspect="1"/>
          </p:cNvPicPr>
          <p:nvPr>
            <p:custDataLst>
              <p:tags r:id="rId31"/>
            </p:custDataLst>
          </p:nvPr>
        </p:nvPicPr>
        <p:blipFill>
          <a:blip r:embed="rId43"/>
          <a:stretch/>
        </p:blipFill>
        <p:spPr bwMode="auto">
          <a:xfrm>
            <a:off x="706408" y="1772661"/>
            <a:ext cx="239880" cy="239880"/>
          </a:xfrm>
          <a:prstGeom prst="rect">
            <a:avLst/>
          </a:prstGeom>
        </p:spPr>
      </p:pic>
      <p:pic>
        <p:nvPicPr>
          <p:cNvPr id="36" name="Image 24"/>
          <p:cNvPicPr>
            <a:picLocks noChangeAspect="1"/>
          </p:cNvPicPr>
          <p:nvPr>
            <p:custDataLst>
              <p:tags r:id="rId32"/>
            </p:custDataLst>
          </p:nvPr>
        </p:nvPicPr>
        <p:blipFill>
          <a:blip r:embed="rId43"/>
          <a:stretch/>
        </p:blipFill>
        <p:spPr bwMode="auto">
          <a:xfrm>
            <a:off x="706408" y="2803863"/>
            <a:ext cx="239880" cy="239880"/>
          </a:xfrm>
          <a:prstGeom prst="rect">
            <a:avLst/>
          </a:prstGeom>
        </p:spPr>
      </p:pic>
      <p:pic>
        <p:nvPicPr>
          <p:cNvPr id="37" name="Image 27"/>
          <p:cNvPicPr>
            <a:picLocks noChangeAspect="1"/>
          </p:cNvPicPr>
          <p:nvPr>
            <p:custDataLst>
              <p:tags r:id="rId33"/>
            </p:custDataLst>
          </p:nvPr>
        </p:nvPicPr>
        <p:blipFill>
          <a:blip r:embed="rId43"/>
          <a:stretch/>
        </p:blipFill>
        <p:spPr bwMode="auto">
          <a:xfrm>
            <a:off x="706408" y="3723486"/>
            <a:ext cx="239880" cy="239880"/>
          </a:xfrm>
          <a:prstGeom prst="rect">
            <a:avLst/>
          </a:prstGeom>
        </p:spPr>
      </p:pic>
      <p:pic>
        <p:nvPicPr>
          <p:cNvPr id="38" name="Image 30"/>
          <p:cNvPicPr>
            <a:picLocks noChangeAspect="1"/>
          </p:cNvPicPr>
          <p:nvPr>
            <p:custDataLst>
              <p:tags r:id="rId34"/>
            </p:custDataLst>
          </p:nvPr>
        </p:nvPicPr>
        <p:blipFill>
          <a:blip r:embed="rId43"/>
          <a:stretch/>
        </p:blipFill>
        <p:spPr bwMode="auto">
          <a:xfrm>
            <a:off x="706408" y="4750842"/>
            <a:ext cx="239880" cy="239880"/>
          </a:xfrm>
          <a:prstGeom prst="rect">
            <a:avLst/>
          </a:prstGeom>
        </p:spPr>
      </p:pic>
      <p:pic>
        <p:nvPicPr>
          <p:cNvPr id="39" name="Image 41"/>
          <p:cNvPicPr>
            <a:picLocks noChangeAspect="1"/>
          </p:cNvPicPr>
          <p:nvPr>
            <p:custDataLst>
              <p:tags r:id="rId35"/>
            </p:custDataLst>
          </p:nvPr>
        </p:nvPicPr>
        <p:blipFill>
          <a:blip r:embed="rId43"/>
          <a:stretch/>
        </p:blipFill>
        <p:spPr bwMode="auto">
          <a:xfrm>
            <a:off x="706408" y="5785438"/>
            <a:ext cx="239880" cy="239880"/>
          </a:xfrm>
          <a:prstGeom prst="rect">
            <a:avLst/>
          </a:prstGeom>
        </p:spPr>
      </p:pic>
      <p:pic>
        <p:nvPicPr>
          <p:cNvPr id="40" name="Image 3"/>
          <p:cNvPicPr>
            <a:picLocks noChangeAspect="1"/>
          </p:cNvPicPr>
          <p:nvPr>
            <p:custDataLst>
              <p:tags r:id="rId36"/>
            </p:custDataLst>
          </p:nvPr>
        </p:nvPicPr>
        <p:blipFill>
          <a:blip r:embed="rId46"/>
          <a:stretch/>
        </p:blipFill>
        <p:spPr bwMode="auto">
          <a:xfrm>
            <a:off x="5408883" y="4791101"/>
            <a:ext cx="6486706" cy="1560711"/>
          </a:xfrm>
          <a:prstGeom prst="rect">
            <a:avLst/>
          </a:prstGeom>
        </p:spPr>
      </p:pic>
      <p:pic>
        <p:nvPicPr>
          <p:cNvPr id="41" name="Image 40">
            <a:extLst>
              <a:ext uri="{FF2B5EF4-FFF2-40B4-BE49-F238E27FC236}">
                <a16:creationId xmlns:a16="http://schemas.microsoft.com/office/drawing/2014/main" id="{FC66FC56-21A5-4C39-AB81-2608DE2A2A30}"/>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bwMode="auto">
          <a:xfrm>
            <a:off x="7484995" y="820798"/>
            <a:ext cx="2639392" cy="526080"/>
          </a:xfrm>
          <a:prstGeom prst="rect">
            <a:avLst/>
          </a:prstGeom>
        </p:spPr>
      </p:pic>
    </p:spTree>
    <p:extLst>
      <p:ext uri="{BB962C8B-B14F-4D97-AF65-F5344CB8AC3E}">
        <p14:creationId xmlns:p14="http://schemas.microsoft.com/office/powerpoint/2010/main" val="31052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custDataLst>
              <p:tags r:id="rId1"/>
            </p:custDataLst>
          </p:nvPr>
        </p:nvSpPr>
        <p:spPr bwMode="auto">
          <a:xfrm>
            <a:off x="344926" y="826262"/>
            <a:ext cx="8712200" cy="831464"/>
          </a:xfrm>
        </p:spPr>
        <p:txBody>
          <a:bodyPr>
            <a:normAutofit/>
          </a:bodyPr>
          <a:lstStyle/>
          <a:p>
            <a:pPr>
              <a:defRPr/>
            </a:pPr>
            <a:r>
              <a:rPr lang="fr-FR" sz="4000" dirty="0"/>
              <a:t>Carte d’identité du projet </a:t>
            </a:r>
            <a:endParaRPr sz="4000" dirty="0"/>
          </a:p>
        </p:txBody>
      </p:sp>
      <p:sp>
        <p:nvSpPr>
          <p:cNvPr id="5" name="ZoneTexte 4"/>
          <p:cNvSpPr>
            <a:spLocks/>
          </p:cNvSpPr>
          <p:nvPr>
            <p:custDataLst>
              <p:tags r:id="rId2"/>
            </p:custDataLst>
          </p:nvPr>
        </p:nvSpPr>
        <p:spPr bwMode="auto">
          <a:xfrm>
            <a:off x="4257820" y="4411555"/>
            <a:ext cx="7639202" cy="1035196"/>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solidFill>
                  <a:schemeClr val="bg1">
                    <a:lumMod val="50000"/>
                  </a:schemeClr>
                </a:solidFill>
                <a:latin typeface="Calibri (Corps)"/>
              </a:rPr>
              <a:t>Renseigner ici les grands objectifs de votre projet.</a:t>
            </a:r>
            <a:endParaRPr dirty="0"/>
          </a:p>
        </p:txBody>
      </p:sp>
      <p:sp>
        <p:nvSpPr>
          <p:cNvPr id="6" name="ZoneTexte 5"/>
          <p:cNvSpPr>
            <a:spLocks/>
          </p:cNvSpPr>
          <p:nvPr>
            <p:custDataLst>
              <p:tags r:id="rId3"/>
            </p:custDataLst>
          </p:nvPr>
        </p:nvSpPr>
        <p:spPr bwMode="auto">
          <a:xfrm>
            <a:off x="4207872" y="4022075"/>
            <a:ext cx="5356800" cy="384721"/>
          </a:xfrm>
          <a:prstGeom prst="rect">
            <a:avLst/>
          </a:prstGeom>
          <a:noFill/>
          <a:ln>
            <a:noFill/>
            <a:prstDash val="solid"/>
          </a:ln>
        </p:spPr>
        <p:txBody>
          <a:bodyPr wrap="square" rtlCol="0">
            <a:spAutoFit/>
          </a:bodyPr>
          <a:lstStyle/>
          <a:p>
            <a:pPr defTabSz="457200">
              <a:defRPr/>
            </a:pPr>
            <a:r>
              <a:rPr lang="fr-FR" sz="1900" b="1" dirty="0">
                <a:solidFill>
                  <a:srgbClr val="0E1B31"/>
                </a:solidFill>
                <a:latin typeface="Calibri (Corps)"/>
              </a:rPr>
              <a:t>Objectifs du projet </a:t>
            </a:r>
            <a:endParaRPr lang="fr-FR" sz="1900" dirty="0">
              <a:solidFill>
                <a:srgbClr val="0E1B31"/>
              </a:solidFill>
              <a:latin typeface="Calibri (Corps)"/>
            </a:endParaRPr>
          </a:p>
        </p:txBody>
      </p:sp>
      <p:sp>
        <p:nvSpPr>
          <p:cNvPr id="7" name="ZoneTexte 6"/>
          <p:cNvSpPr>
            <a:spLocks/>
          </p:cNvSpPr>
          <p:nvPr>
            <p:custDataLst>
              <p:tags r:id="rId4"/>
            </p:custDataLst>
          </p:nvPr>
        </p:nvSpPr>
        <p:spPr bwMode="auto">
          <a:xfrm>
            <a:off x="4224750" y="5429069"/>
            <a:ext cx="1837894" cy="391153"/>
          </a:xfrm>
          <a:prstGeom prst="rect">
            <a:avLst/>
          </a:prstGeom>
          <a:noFill/>
          <a:ln>
            <a:noFill/>
            <a:prstDash val="solid"/>
          </a:ln>
        </p:spPr>
        <p:txBody>
          <a:bodyPr wrap="square" rtlCol="0">
            <a:spAutoFit/>
          </a:bodyPr>
          <a:lstStyle/>
          <a:p>
            <a:pPr defTabSz="457200">
              <a:defRPr/>
            </a:pPr>
            <a:r>
              <a:rPr lang="fr-FR" sz="1900" b="1" dirty="0">
                <a:solidFill>
                  <a:srgbClr val="0E1B31"/>
                </a:solidFill>
                <a:latin typeface="Calibri (Corps)"/>
              </a:rPr>
              <a:t>Eléments clés </a:t>
            </a:r>
            <a:endParaRPr lang="fr-FR" sz="1900" dirty="0">
              <a:solidFill>
                <a:srgbClr val="0E1B31"/>
              </a:solidFill>
              <a:latin typeface="Calibri (Corps)"/>
            </a:endParaRPr>
          </a:p>
        </p:txBody>
      </p:sp>
      <p:sp>
        <p:nvSpPr>
          <p:cNvPr id="8" name="ZoneTexte 7"/>
          <p:cNvSpPr>
            <a:spLocks/>
          </p:cNvSpPr>
          <p:nvPr>
            <p:custDataLst>
              <p:tags r:id="rId5"/>
            </p:custDataLst>
          </p:nvPr>
        </p:nvSpPr>
        <p:spPr bwMode="auto">
          <a:xfrm>
            <a:off x="4217467" y="5791238"/>
            <a:ext cx="7719909" cy="863459"/>
          </a:xfrm>
          <a:prstGeom prst="rect">
            <a:avLst/>
          </a:prstGeom>
          <a:solidFill>
            <a:schemeClr val="bg1">
              <a:lumMod val="95000"/>
            </a:schemeClr>
          </a:solidFill>
          <a:ln>
            <a:noFill/>
            <a:prstDash val="sysDash"/>
          </a:ln>
        </p:spPr>
        <p:txBody>
          <a:bodyPr wrap="square" rtlCol="0">
            <a:noAutofit/>
          </a:bodyPr>
          <a:lstStyle/>
          <a:p>
            <a:pPr marL="285750" indent="-285750" algn="just" defTabSz="457200">
              <a:buFont typeface="Arial" panose="020B0604020202020204" pitchFamily="34" charset="0"/>
              <a:buChar char="•"/>
              <a:defRPr/>
            </a:pPr>
            <a:r>
              <a:rPr lang="fr-FR" sz="1600" dirty="0">
                <a:solidFill>
                  <a:schemeClr val="bg1">
                    <a:lumMod val="50000"/>
                  </a:schemeClr>
                </a:solidFill>
                <a:latin typeface="Calibri (Corps)"/>
              </a:rPr>
              <a:t>Coût total estimé du projet : …€</a:t>
            </a:r>
            <a:endParaRPr dirty="0"/>
          </a:p>
          <a:p>
            <a:pPr marL="285750" indent="-285750" algn="just" defTabSz="457200">
              <a:buFont typeface="Arial"/>
              <a:buChar char="•"/>
              <a:defRPr/>
            </a:pPr>
            <a:r>
              <a:rPr lang="fr-FR" sz="1600" dirty="0">
                <a:solidFill>
                  <a:schemeClr val="bg1">
                    <a:lumMod val="50000"/>
                  </a:schemeClr>
                </a:solidFill>
                <a:latin typeface="Calibri (Corps)"/>
              </a:rPr>
              <a:t>Durée du projet estimé: … mois</a:t>
            </a:r>
            <a:endParaRPr dirty="0"/>
          </a:p>
          <a:p>
            <a:pPr marL="285750" indent="-285750" algn="just" defTabSz="457200">
              <a:buFont typeface="Arial"/>
              <a:buChar char="•"/>
              <a:defRPr/>
            </a:pPr>
            <a:r>
              <a:rPr lang="fr-FR" sz="1600" dirty="0">
                <a:solidFill>
                  <a:schemeClr val="bg1">
                    <a:lumMod val="50000"/>
                  </a:schemeClr>
                </a:solidFill>
                <a:latin typeface="Calibri (Corps)"/>
              </a:rPr>
              <a:t>Lieu(x) de réalisation du projet</a:t>
            </a:r>
          </a:p>
        </p:txBody>
      </p:sp>
      <p:sp>
        <p:nvSpPr>
          <p:cNvPr id="9" name="ZoneTexte 8"/>
          <p:cNvSpPr>
            <a:spLocks/>
          </p:cNvSpPr>
          <p:nvPr>
            <p:custDataLst>
              <p:tags r:id="rId6"/>
            </p:custDataLst>
          </p:nvPr>
        </p:nvSpPr>
        <p:spPr bwMode="auto">
          <a:xfrm>
            <a:off x="344926" y="4153625"/>
            <a:ext cx="2562244" cy="384721"/>
          </a:xfrm>
          <a:prstGeom prst="rect">
            <a:avLst/>
          </a:prstGeom>
          <a:noFill/>
          <a:ln>
            <a:noFill/>
            <a:prstDash val="solid"/>
          </a:ln>
        </p:spPr>
        <p:txBody>
          <a:bodyPr wrap="square" rtlCol="0">
            <a:spAutoFit/>
          </a:bodyPr>
          <a:lstStyle/>
          <a:p>
            <a:pPr defTabSz="457200">
              <a:defRPr/>
            </a:pPr>
            <a:r>
              <a:rPr lang="fr-FR" sz="1900" b="1" dirty="0">
                <a:solidFill>
                  <a:srgbClr val="0E1B31"/>
                </a:solidFill>
                <a:latin typeface="Calibri (Corps)"/>
              </a:rPr>
              <a:t>Partenaire(s) </a:t>
            </a:r>
            <a:endParaRPr lang="fr-FR" sz="1900" dirty="0">
              <a:solidFill>
                <a:srgbClr val="0E1B31"/>
              </a:solidFill>
              <a:latin typeface="Calibri (Corps)"/>
            </a:endParaRPr>
          </a:p>
        </p:txBody>
      </p:sp>
      <p:sp>
        <p:nvSpPr>
          <p:cNvPr id="10" name="ZoneTexte 9"/>
          <p:cNvSpPr>
            <a:spLocks/>
          </p:cNvSpPr>
          <p:nvPr>
            <p:custDataLst>
              <p:tags r:id="rId7"/>
            </p:custDataLst>
          </p:nvPr>
        </p:nvSpPr>
        <p:spPr bwMode="auto">
          <a:xfrm>
            <a:off x="344926" y="4611265"/>
            <a:ext cx="3568148" cy="2059661"/>
          </a:xfrm>
          <a:prstGeom prst="rect">
            <a:avLst/>
          </a:prstGeom>
          <a:solidFill>
            <a:schemeClr val="bg1">
              <a:lumMod val="95000"/>
            </a:schemeClr>
          </a:solidFill>
          <a:ln>
            <a:noFill/>
            <a:prstDash val="sysDash"/>
          </a:ln>
        </p:spPr>
        <p:txBody>
          <a:bodyPr wrap="square" rtlCol="0">
            <a:noAutofit/>
          </a:bodyPr>
          <a:lstStyle/>
          <a:p>
            <a:pPr defTabSz="457200">
              <a:defRPr/>
            </a:pPr>
            <a:r>
              <a:rPr lang="fr-FR" sz="1600" dirty="0">
                <a:solidFill>
                  <a:schemeClr val="bg1">
                    <a:lumMod val="50000"/>
                  </a:schemeClr>
                </a:solidFill>
                <a:latin typeface="Calibri (Corps)"/>
              </a:rPr>
              <a:t>Renseigner ici les partenaires de votre projet. </a:t>
            </a:r>
            <a:endParaRPr dirty="0"/>
          </a:p>
        </p:txBody>
      </p:sp>
      <p:sp>
        <p:nvSpPr>
          <p:cNvPr id="13" name="ZoneTexte 4">
            <a:extLst>
              <a:ext uri="{FF2B5EF4-FFF2-40B4-BE49-F238E27FC236}">
                <a16:creationId xmlns:a16="http://schemas.microsoft.com/office/drawing/2014/main" id="{8F771286-570E-4C22-B2EA-CFE1183301F2}"/>
              </a:ext>
            </a:extLst>
          </p:cNvPr>
          <p:cNvSpPr>
            <a:spLocks/>
          </p:cNvSpPr>
          <p:nvPr>
            <p:custDataLst>
              <p:tags r:id="rId8"/>
            </p:custDataLst>
          </p:nvPr>
        </p:nvSpPr>
        <p:spPr bwMode="auto">
          <a:xfrm>
            <a:off x="344926" y="3429000"/>
            <a:ext cx="3568147" cy="688165"/>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solidFill>
                  <a:schemeClr val="bg1">
                    <a:lumMod val="50000"/>
                  </a:schemeClr>
                </a:solidFill>
                <a:latin typeface="Calibri (Corps)"/>
              </a:rPr>
              <a:t>Renseigner ici le porteur du projet</a:t>
            </a:r>
            <a:endParaRPr dirty="0"/>
          </a:p>
        </p:txBody>
      </p:sp>
      <p:sp>
        <p:nvSpPr>
          <p:cNvPr id="14" name="ZoneTexte 5">
            <a:extLst>
              <a:ext uri="{FF2B5EF4-FFF2-40B4-BE49-F238E27FC236}">
                <a16:creationId xmlns:a16="http://schemas.microsoft.com/office/drawing/2014/main" id="{410EAC18-5047-483D-B47F-C31AB5FC755B}"/>
              </a:ext>
            </a:extLst>
          </p:cNvPr>
          <p:cNvSpPr>
            <a:spLocks/>
          </p:cNvSpPr>
          <p:nvPr>
            <p:custDataLst>
              <p:tags r:id="rId9"/>
            </p:custDataLst>
          </p:nvPr>
        </p:nvSpPr>
        <p:spPr bwMode="auto">
          <a:xfrm>
            <a:off x="344925" y="2895344"/>
            <a:ext cx="3568148" cy="384721"/>
          </a:xfrm>
          <a:prstGeom prst="rect">
            <a:avLst/>
          </a:prstGeom>
          <a:noFill/>
          <a:ln>
            <a:noFill/>
            <a:prstDash val="solid"/>
          </a:ln>
        </p:spPr>
        <p:txBody>
          <a:bodyPr wrap="square" rtlCol="0">
            <a:spAutoFit/>
          </a:bodyPr>
          <a:lstStyle/>
          <a:p>
            <a:pPr defTabSz="457200">
              <a:defRPr/>
            </a:pPr>
            <a:r>
              <a:rPr lang="fr-FR" sz="1900" b="1" dirty="0">
                <a:solidFill>
                  <a:srgbClr val="0E1B31"/>
                </a:solidFill>
                <a:latin typeface="Calibri (Corps)"/>
              </a:rPr>
              <a:t>Porteur du projet </a:t>
            </a:r>
            <a:endParaRPr lang="fr-FR" sz="1900" dirty="0">
              <a:solidFill>
                <a:srgbClr val="0E1B31"/>
              </a:solidFill>
              <a:latin typeface="Calibri (Corps)"/>
            </a:endParaRPr>
          </a:p>
        </p:txBody>
      </p:sp>
      <p:sp>
        <p:nvSpPr>
          <p:cNvPr id="15" name="ZoneTexte 4">
            <a:extLst>
              <a:ext uri="{FF2B5EF4-FFF2-40B4-BE49-F238E27FC236}">
                <a16:creationId xmlns:a16="http://schemas.microsoft.com/office/drawing/2014/main" id="{17F7DAED-8D79-4A2E-8C7B-13D153B9A4F3}"/>
              </a:ext>
            </a:extLst>
          </p:cNvPr>
          <p:cNvSpPr>
            <a:spLocks/>
          </p:cNvSpPr>
          <p:nvPr>
            <p:custDataLst>
              <p:tags r:id="rId10"/>
            </p:custDataLst>
          </p:nvPr>
        </p:nvSpPr>
        <p:spPr bwMode="auto">
          <a:xfrm>
            <a:off x="344926" y="2191383"/>
            <a:ext cx="3568147" cy="667502"/>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solidFill>
                  <a:schemeClr val="bg1">
                    <a:lumMod val="50000"/>
                  </a:schemeClr>
                </a:solidFill>
                <a:latin typeface="Calibri (Corps)"/>
              </a:rPr>
              <a:t>Renseigner ici le nom du projet</a:t>
            </a:r>
            <a:endParaRPr dirty="0"/>
          </a:p>
        </p:txBody>
      </p:sp>
      <p:sp>
        <p:nvSpPr>
          <p:cNvPr id="16" name="ZoneTexte 5">
            <a:extLst>
              <a:ext uri="{FF2B5EF4-FFF2-40B4-BE49-F238E27FC236}">
                <a16:creationId xmlns:a16="http://schemas.microsoft.com/office/drawing/2014/main" id="{3468E8FF-D61B-46B1-80F1-11C8421F1D5D}"/>
              </a:ext>
            </a:extLst>
          </p:cNvPr>
          <p:cNvSpPr>
            <a:spLocks/>
          </p:cNvSpPr>
          <p:nvPr>
            <p:custDataLst>
              <p:tags r:id="rId11"/>
            </p:custDataLst>
          </p:nvPr>
        </p:nvSpPr>
        <p:spPr bwMode="auto">
          <a:xfrm>
            <a:off x="344925" y="1657726"/>
            <a:ext cx="3568148" cy="384721"/>
          </a:xfrm>
          <a:prstGeom prst="rect">
            <a:avLst/>
          </a:prstGeom>
          <a:noFill/>
          <a:ln>
            <a:noFill/>
            <a:prstDash val="solid"/>
          </a:ln>
        </p:spPr>
        <p:txBody>
          <a:bodyPr wrap="square" rtlCol="0">
            <a:spAutoFit/>
          </a:bodyPr>
          <a:lstStyle/>
          <a:p>
            <a:pPr defTabSz="457200">
              <a:defRPr/>
            </a:pPr>
            <a:r>
              <a:rPr lang="fr-FR" sz="1900" b="1" dirty="0">
                <a:solidFill>
                  <a:srgbClr val="0E1B31"/>
                </a:solidFill>
                <a:latin typeface="Calibri (Corps)"/>
              </a:rPr>
              <a:t>Nom du projet </a:t>
            </a:r>
            <a:endParaRPr lang="fr-FR" sz="1900" dirty="0">
              <a:solidFill>
                <a:srgbClr val="0E1B31"/>
              </a:solidFill>
              <a:latin typeface="Calibri (Corps)"/>
            </a:endParaRPr>
          </a:p>
        </p:txBody>
      </p:sp>
      <p:sp>
        <p:nvSpPr>
          <p:cNvPr id="21" name="ZoneTexte 5">
            <a:extLst>
              <a:ext uri="{FF2B5EF4-FFF2-40B4-BE49-F238E27FC236}">
                <a16:creationId xmlns:a16="http://schemas.microsoft.com/office/drawing/2014/main" id="{9A2EC5F0-1D4E-4EEB-974E-4E205FF0989E}"/>
              </a:ext>
            </a:extLst>
          </p:cNvPr>
          <p:cNvSpPr>
            <a:spLocks/>
          </p:cNvSpPr>
          <p:nvPr>
            <p:custDataLst>
              <p:tags r:id="rId12"/>
            </p:custDataLst>
          </p:nvPr>
        </p:nvSpPr>
        <p:spPr bwMode="auto">
          <a:xfrm>
            <a:off x="4207872" y="1663659"/>
            <a:ext cx="6532696" cy="677108"/>
          </a:xfrm>
          <a:prstGeom prst="rect">
            <a:avLst/>
          </a:prstGeom>
          <a:noFill/>
          <a:ln>
            <a:noFill/>
            <a:prstDash val="solid"/>
          </a:ln>
        </p:spPr>
        <p:txBody>
          <a:bodyPr wrap="square" rtlCol="0">
            <a:spAutoFit/>
          </a:bodyPr>
          <a:lstStyle/>
          <a:p>
            <a:pPr defTabSz="457200">
              <a:defRPr/>
            </a:pPr>
            <a:r>
              <a:rPr lang="fr-FR" sz="1900" b="1" dirty="0">
                <a:solidFill>
                  <a:srgbClr val="0E1B31"/>
                </a:solidFill>
                <a:latin typeface="Calibri (Corps)"/>
              </a:rPr>
              <a:t>Besoin adressé </a:t>
            </a:r>
            <a:r>
              <a:rPr lang="fr-FR" sz="1600" dirty="0">
                <a:solidFill>
                  <a:schemeClr val="bg1">
                    <a:lumMod val="50000"/>
                  </a:schemeClr>
                </a:solidFill>
                <a:latin typeface="Calibri (Corps)"/>
              </a:rPr>
              <a:t>(sélectionnez-le ou les thème(s) concerné(s))</a:t>
            </a:r>
            <a:endParaRPr lang="fr-FR" sz="2000" dirty="0"/>
          </a:p>
          <a:p>
            <a:pPr defTabSz="457200">
              <a:defRPr/>
            </a:pPr>
            <a:endParaRPr lang="fr-FR" sz="1900" dirty="0">
              <a:solidFill>
                <a:srgbClr val="0E1B31"/>
              </a:solidFill>
              <a:latin typeface="Calibri (Corps)"/>
            </a:endParaRPr>
          </a:p>
        </p:txBody>
      </p:sp>
      <p:sp>
        <p:nvSpPr>
          <p:cNvPr id="18" name="Rectangle 17">
            <a:extLst>
              <a:ext uri="{FF2B5EF4-FFF2-40B4-BE49-F238E27FC236}">
                <a16:creationId xmlns:a16="http://schemas.microsoft.com/office/drawing/2014/main" id="{3C23DB11-0828-4640-ACA4-9318B4098944}"/>
              </a:ext>
            </a:extLst>
          </p:cNvPr>
          <p:cNvSpPr/>
          <p:nvPr/>
        </p:nvSpPr>
        <p:spPr>
          <a:xfrm>
            <a:off x="4217468" y="2039518"/>
            <a:ext cx="7380354" cy="605935"/>
          </a:xfrm>
          <a:prstGeom prst="rect">
            <a:avLst/>
          </a:prstGeom>
        </p:spPr>
        <p:txBody>
          <a:bodyPr wrap="none">
            <a:spAutoFit/>
          </a:bodyPr>
          <a:lstStyle/>
          <a:p>
            <a:pPr>
              <a:lnSpc>
                <a:spcPct val="107000"/>
              </a:lnSpc>
            </a:pPr>
            <a:r>
              <a:rPr lang="en-US" sz="1600" dirty="0">
                <a:ea typeface="Calibri" panose="020F0502020204030204" pitchFamily="34" charset="0"/>
                <a:cs typeface="Times New Roman" panose="02020603050405020304" pitchFamily="18" charset="0"/>
              </a:rPr>
              <a:t>☐ </a:t>
            </a:r>
            <a:r>
              <a:rPr lang="fr-FR" sz="1600" dirty="0">
                <a:ea typeface="Calibri" panose="020F0502020204030204" pitchFamily="34" charset="0"/>
                <a:cs typeface="Times New Roman" panose="02020603050405020304" pitchFamily="18" charset="0"/>
              </a:rPr>
              <a:t>Thème 1 :  Moyens de démontage, manutention, découpe, tri, maquette digitale, … </a:t>
            </a:r>
          </a:p>
          <a:p>
            <a:pPr>
              <a:lnSpc>
                <a:spcPct val="107000"/>
              </a:lnSpc>
            </a:pPr>
            <a:r>
              <a:rPr lang="en-US" sz="1600" dirty="0">
                <a:ea typeface="Calibri" panose="020F0502020204030204" pitchFamily="34" charset="0"/>
                <a:cs typeface="Times New Roman" panose="02020603050405020304" pitchFamily="18" charset="0"/>
              </a:rPr>
              <a:t>☐ </a:t>
            </a:r>
            <a:r>
              <a:rPr lang="fr-FR" sz="1600" dirty="0">
                <a:ea typeface="Calibri" panose="020F0502020204030204" pitchFamily="34" charset="0"/>
                <a:cs typeface="Times New Roman" panose="02020603050405020304" pitchFamily="18" charset="0"/>
              </a:rPr>
              <a:t>Thème 2 :  Valorisation matière sous forme de réemploi, réutilisation ou recyclage</a:t>
            </a:r>
          </a:p>
        </p:txBody>
      </p:sp>
      <p:sp>
        <p:nvSpPr>
          <p:cNvPr id="25" name="ZoneTexte 5">
            <a:extLst>
              <a:ext uri="{FF2B5EF4-FFF2-40B4-BE49-F238E27FC236}">
                <a16:creationId xmlns:a16="http://schemas.microsoft.com/office/drawing/2014/main" id="{C132CB13-57F1-4F96-9C2D-03B46E82341D}"/>
              </a:ext>
            </a:extLst>
          </p:cNvPr>
          <p:cNvSpPr>
            <a:spLocks/>
          </p:cNvSpPr>
          <p:nvPr>
            <p:custDataLst>
              <p:tags r:id="rId13"/>
            </p:custDataLst>
          </p:nvPr>
        </p:nvSpPr>
        <p:spPr bwMode="auto">
          <a:xfrm>
            <a:off x="4217467" y="2881059"/>
            <a:ext cx="6532696" cy="677108"/>
          </a:xfrm>
          <a:prstGeom prst="rect">
            <a:avLst/>
          </a:prstGeom>
          <a:noFill/>
          <a:ln>
            <a:noFill/>
            <a:prstDash val="solid"/>
          </a:ln>
        </p:spPr>
        <p:txBody>
          <a:bodyPr wrap="square" rtlCol="0">
            <a:spAutoFit/>
          </a:bodyPr>
          <a:lstStyle/>
          <a:p>
            <a:pPr defTabSz="457200">
              <a:defRPr/>
            </a:pPr>
            <a:r>
              <a:rPr lang="fr-FR" sz="1900" b="1" dirty="0">
                <a:solidFill>
                  <a:srgbClr val="0E1B31"/>
                </a:solidFill>
                <a:latin typeface="Calibri (Corps)"/>
              </a:rPr>
              <a:t>Type de projet </a:t>
            </a:r>
            <a:r>
              <a:rPr lang="fr-FR" sz="1600" dirty="0">
                <a:solidFill>
                  <a:schemeClr val="bg1">
                    <a:lumMod val="50000"/>
                  </a:schemeClr>
                </a:solidFill>
                <a:latin typeface="Calibri (Corps)"/>
              </a:rPr>
              <a:t>(sélectionnez-le type concerné)</a:t>
            </a:r>
            <a:endParaRPr lang="fr-FR" sz="2000" dirty="0"/>
          </a:p>
          <a:p>
            <a:pPr defTabSz="457200">
              <a:defRPr/>
            </a:pPr>
            <a:endParaRPr lang="fr-FR" sz="1900" dirty="0">
              <a:solidFill>
                <a:srgbClr val="0E1B31"/>
              </a:solidFill>
              <a:latin typeface="Calibri (Corps)"/>
            </a:endParaRPr>
          </a:p>
        </p:txBody>
      </p:sp>
      <p:sp>
        <p:nvSpPr>
          <p:cNvPr id="26" name="Rectangle 25">
            <a:extLst>
              <a:ext uri="{FF2B5EF4-FFF2-40B4-BE49-F238E27FC236}">
                <a16:creationId xmlns:a16="http://schemas.microsoft.com/office/drawing/2014/main" id="{23A8B52E-3D72-4EB7-A779-547503B1E41C}"/>
              </a:ext>
            </a:extLst>
          </p:cNvPr>
          <p:cNvSpPr/>
          <p:nvPr/>
        </p:nvSpPr>
        <p:spPr bwMode="auto">
          <a:xfrm>
            <a:off x="4217467" y="3264929"/>
            <a:ext cx="4910255" cy="605935"/>
          </a:xfrm>
          <a:prstGeom prst="rect">
            <a:avLst/>
          </a:prstGeom>
        </p:spPr>
        <p:txBody>
          <a:bodyPr wrap="none">
            <a:spAutoFit/>
          </a:bodyPr>
          <a:lstStyle/>
          <a:p>
            <a:pPr>
              <a:lnSpc>
                <a:spcPct val="107000"/>
              </a:lnSpc>
            </a:pPr>
            <a:r>
              <a:rPr lang="en-US" sz="1600" dirty="0">
                <a:ea typeface="Calibri" panose="020F0502020204030204" pitchFamily="34" charset="0"/>
                <a:cs typeface="Times New Roman" panose="02020603050405020304" pitchFamily="18" charset="0"/>
              </a:rPr>
              <a:t>☐ </a:t>
            </a:r>
            <a:r>
              <a:rPr lang="fr-FR" sz="1600" dirty="0">
                <a:ea typeface="Calibri" panose="020F0502020204030204" pitchFamily="34" charset="0"/>
                <a:cs typeface="Times New Roman" panose="02020603050405020304" pitchFamily="18" charset="0"/>
              </a:rPr>
              <a:t>Projet RDI (recherche, développement ou innovation) </a:t>
            </a:r>
          </a:p>
          <a:p>
            <a:pPr>
              <a:lnSpc>
                <a:spcPct val="107000"/>
              </a:lnSpc>
            </a:pPr>
            <a:r>
              <a:rPr lang="en-US" sz="1600" dirty="0">
                <a:ea typeface="Calibri" panose="020F0502020204030204" pitchFamily="34" charset="0"/>
                <a:cs typeface="Times New Roman" panose="02020603050405020304" pitchFamily="18" charset="0"/>
              </a:rPr>
              <a:t>☐ </a:t>
            </a:r>
            <a:r>
              <a:rPr lang="fr-FR" sz="1600" dirty="0">
                <a:ea typeface="Calibri" panose="020F0502020204030204" pitchFamily="34" charset="0"/>
                <a:cs typeface="Times New Roman" panose="02020603050405020304" pitchFamily="18" charset="0"/>
              </a:rPr>
              <a:t>Projet industriel </a:t>
            </a:r>
          </a:p>
        </p:txBody>
      </p:sp>
    </p:spTree>
    <p:extLst>
      <p:ext uri="{BB962C8B-B14F-4D97-AF65-F5344CB8AC3E}">
        <p14:creationId xmlns:p14="http://schemas.microsoft.com/office/powerpoint/2010/main" val="425710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custDataLst>
              <p:tags r:id="rId1"/>
            </p:custDataLst>
          </p:nvPr>
        </p:nvSpPr>
        <p:spPr bwMode="auto">
          <a:xfrm>
            <a:off x="344926" y="826262"/>
            <a:ext cx="8712200" cy="831464"/>
          </a:xfrm>
        </p:spPr>
        <p:txBody>
          <a:bodyPr>
            <a:normAutofit/>
          </a:bodyPr>
          <a:lstStyle/>
          <a:p>
            <a:pPr>
              <a:defRPr/>
            </a:pPr>
            <a:r>
              <a:rPr lang="fr-FR" sz="4000" dirty="0"/>
              <a:t>Carte d’identité du porteur du projet</a:t>
            </a:r>
            <a:endParaRPr sz="4000" dirty="0"/>
          </a:p>
        </p:txBody>
      </p:sp>
      <p:graphicFrame>
        <p:nvGraphicFramePr>
          <p:cNvPr id="11" name="Tableau 10">
            <a:extLst>
              <a:ext uri="{FF2B5EF4-FFF2-40B4-BE49-F238E27FC236}">
                <a16:creationId xmlns:a16="http://schemas.microsoft.com/office/drawing/2014/main" id="{A88DDB50-A449-4745-BB83-D76D4ED015BE}"/>
              </a:ext>
            </a:extLst>
          </p:cNvPr>
          <p:cNvGraphicFramePr>
            <a:graphicFrameLocks noGrp="1"/>
          </p:cNvGraphicFramePr>
          <p:nvPr>
            <p:extLst>
              <p:ext uri="{D42A27DB-BD31-4B8C-83A1-F6EECF244321}">
                <p14:modId xmlns:p14="http://schemas.microsoft.com/office/powerpoint/2010/main" val="1817076960"/>
              </p:ext>
            </p:extLst>
          </p:nvPr>
        </p:nvGraphicFramePr>
        <p:xfrm>
          <a:off x="343816" y="2136299"/>
          <a:ext cx="5652793" cy="1920240"/>
        </p:xfrm>
        <a:graphic>
          <a:graphicData uri="http://schemas.openxmlformats.org/drawingml/2006/table">
            <a:tbl>
              <a:tblPr firstRow="1" bandRow="1">
                <a:tableStyleId>{F5AB1C69-6EDB-4FF4-983F-18BD219EF322}</a:tableStyleId>
              </a:tblPr>
              <a:tblGrid>
                <a:gridCol w="2319871">
                  <a:extLst>
                    <a:ext uri="{9D8B030D-6E8A-4147-A177-3AD203B41FA5}">
                      <a16:colId xmlns:a16="http://schemas.microsoft.com/office/drawing/2014/main" val="3018854823"/>
                    </a:ext>
                  </a:extLst>
                </a:gridCol>
                <a:gridCol w="3332922">
                  <a:extLst>
                    <a:ext uri="{9D8B030D-6E8A-4147-A177-3AD203B41FA5}">
                      <a16:colId xmlns:a16="http://schemas.microsoft.com/office/drawing/2014/main" val="996612712"/>
                    </a:ext>
                  </a:extLst>
                </a:gridCol>
              </a:tblGrid>
              <a:tr h="759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Nom de l’entité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dirty="0">
                          <a:solidFill>
                            <a:schemeClr val="bg1"/>
                          </a:solidFill>
                          <a:latin typeface="Calibri (Corps)"/>
                        </a:rPr>
                        <a:t>(+ appartenance Groupe le cas échéant)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24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68509984"/>
                  </a:ext>
                </a:extLst>
              </a:tr>
              <a:tr h="627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Localisation </a:t>
                      </a:r>
                      <a:r>
                        <a:rPr lang="fr-FR" sz="1200" b="0" dirty="0">
                          <a:solidFill>
                            <a:schemeClr val="bg1"/>
                          </a:solidFill>
                          <a:latin typeface="Calibri (Corps)"/>
                        </a:rPr>
                        <a:t>(Ville, REGION)</a:t>
                      </a:r>
                      <a:endParaRPr lang="fr-FR" sz="1600" b="0" dirty="0">
                        <a:solidFill>
                          <a:schemeClr val="bg1"/>
                        </a:solidFill>
                        <a:latin typeface="Calibri (Corp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2157283"/>
                  </a:ext>
                </a:extLst>
              </a:tr>
              <a:tr h="533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Type </a:t>
                      </a:r>
                      <a:r>
                        <a:rPr lang="fr-FR" sz="1200" dirty="0">
                          <a:solidFill>
                            <a:schemeClr val="bg1"/>
                          </a:solidFill>
                          <a:latin typeface="Calibri (Corps)"/>
                        </a:rPr>
                        <a:t>(PME/ETI/GE/Ecole/RTO…)</a:t>
                      </a:r>
                      <a:endParaRPr lang="fr-FR" sz="1600" dirty="0">
                        <a:solidFill>
                          <a:schemeClr val="bg1"/>
                        </a:solidFill>
                        <a:latin typeface="Calibri (Corp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01022307"/>
                  </a:ext>
                </a:extLst>
              </a:tr>
            </a:tbl>
          </a:graphicData>
        </a:graphic>
      </p:graphicFrame>
      <p:graphicFrame>
        <p:nvGraphicFramePr>
          <p:cNvPr id="12" name="Tableau 11">
            <a:extLst>
              <a:ext uri="{FF2B5EF4-FFF2-40B4-BE49-F238E27FC236}">
                <a16:creationId xmlns:a16="http://schemas.microsoft.com/office/drawing/2014/main" id="{45D807EF-BC6E-4C5C-8B88-3B7EE1878028}"/>
              </a:ext>
            </a:extLst>
          </p:cNvPr>
          <p:cNvGraphicFramePr>
            <a:graphicFrameLocks noGrp="1"/>
          </p:cNvGraphicFramePr>
          <p:nvPr>
            <p:extLst>
              <p:ext uri="{D42A27DB-BD31-4B8C-83A1-F6EECF244321}">
                <p14:modId xmlns:p14="http://schemas.microsoft.com/office/powerpoint/2010/main" val="4241289863"/>
              </p:ext>
            </p:extLst>
          </p:nvPr>
        </p:nvGraphicFramePr>
        <p:xfrm>
          <a:off x="6290728" y="4244009"/>
          <a:ext cx="5557456" cy="2458919"/>
        </p:xfrm>
        <a:graphic>
          <a:graphicData uri="http://schemas.openxmlformats.org/drawingml/2006/table">
            <a:tbl>
              <a:tblPr firstRow="1" bandRow="1">
                <a:tableStyleId>{F5AB1C69-6EDB-4FF4-983F-18BD219EF322}</a:tableStyleId>
              </a:tblPr>
              <a:tblGrid>
                <a:gridCol w="2061715">
                  <a:extLst>
                    <a:ext uri="{9D8B030D-6E8A-4147-A177-3AD203B41FA5}">
                      <a16:colId xmlns:a16="http://schemas.microsoft.com/office/drawing/2014/main" val="3018854823"/>
                    </a:ext>
                  </a:extLst>
                </a:gridCol>
                <a:gridCol w="3495741">
                  <a:extLst>
                    <a:ext uri="{9D8B030D-6E8A-4147-A177-3AD203B41FA5}">
                      <a16:colId xmlns:a16="http://schemas.microsoft.com/office/drawing/2014/main" val="996612712"/>
                    </a:ext>
                  </a:extLst>
                </a:gridCol>
              </a:tblGrid>
              <a:tr h="497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Effectifs </a:t>
                      </a:r>
                      <a:r>
                        <a:rPr lang="fr-FR" sz="1600" b="0" dirty="0">
                          <a:solidFill>
                            <a:schemeClr val="bg1"/>
                          </a:solidFill>
                          <a:latin typeface="Calibri (Corps)"/>
                        </a:rPr>
                        <a:t>à date</a:t>
                      </a:r>
                      <a:endParaRPr kumimoji="0" lang="fr-FR" sz="1600" b="0" i="0" u="none" strike="noStrike" kern="1200" cap="none" spc="0" normalizeH="0" baseline="0" noProof="0" dirty="0">
                        <a:ln>
                          <a:noFill/>
                        </a:ln>
                        <a:solidFill>
                          <a:schemeClr val="bg1"/>
                        </a:solidFill>
                        <a:effectLst/>
                        <a:uLnTx/>
                        <a:uFillTx/>
                        <a:latin typeface="Calibri (Corps)"/>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68509984"/>
                  </a:ext>
                </a:extLst>
              </a:tr>
              <a:tr h="509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solidFill>
                          <a:effectLst/>
                          <a:uLnTx/>
                          <a:uFillTx/>
                          <a:latin typeface="Calibri (Corps)"/>
                          <a:ea typeface="+mn-ea"/>
                          <a:cs typeface="+mn-cs"/>
                        </a:rPr>
                        <a:t>Certifications</a:t>
                      </a:r>
                      <a:endParaRPr kumimoji="0" lang="fr-FR" sz="1600" b="0" i="0" u="none" strike="noStrike" kern="1200" cap="none" spc="0" normalizeH="0" baseline="0" noProof="0" dirty="0">
                        <a:ln>
                          <a:noFill/>
                        </a:ln>
                        <a:solidFill>
                          <a:schemeClr val="bg1"/>
                        </a:solidFill>
                        <a:effectLst/>
                        <a:uLnTx/>
                        <a:uFillTx/>
                        <a:latin typeface="Calibri (Corps)"/>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2157283"/>
                  </a:ext>
                </a:extLst>
              </a:tr>
              <a:tr h="843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Moyens matériels existants </a:t>
                      </a:r>
                      <a:r>
                        <a:rPr lang="fr-FR" sz="1600" b="0" dirty="0">
                          <a:solidFill>
                            <a:schemeClr val="bg1"/>
                          </a:solidFill>
                          <a:latin typeface="Calibri (Corps)"/>
                        </a:rPr>
                        <a:t>en lien avec le projet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6293798"/>
                  </a:ext>
                </a:extLst>
              </a:tr>
              <a:tr h="608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Informations complémentaires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66144384"/>
                  </a:ext>
                </a:extLst>
              </a:tr>
            </a:tbl>
          </a:graphicData>
        </a:graphic>
      </p:graphicFrame>
      <p:graphicFrame>
        <p:nvGraphicFramePr>
          <p:cNvPr id="13" name="Tableau 12">
            <a:extLst>
              <a:ext uri="{FF2B5EF4-FFF2-40B4-BE49-F238E27FC236}">
                <a16:creationId xmlns:a16="http://schemas.microsoft.com/office/drawing/2014/main" id="{1DA61703-9E51-4AA3-9645-FD9E9507DBA9}"/>
              </a:ext>
            </a:extLst>
          </p:cNvPr>
          <p:cNvGraphicFramePr>
            <a:graphicFrameLocks noGrp="1"/>
          </p:cNvGraphicFramePr>
          <p:nvPr>
            <p:extLst>
              <p:ext uri="{D42A27DB-BD31-4B8C-83A1-F6EECF244321}">
                <p14:modId xmlns:p14="http://schemas.microsoft.com/office/powerpoint/2010/main" val="606405165"/>
              </p:ext>
            </p:extLst>
          </p:nvPr>
        </p:nvGraphicFramePr>
        <p:xfrm>
          <a:off x="343816" y="4244009"/>
          <a:ext cx="5652793" cy="2458919"/>
        </p:xfrm>
        <a:graphic>
          <a:graphicData uri="http://schemas.openxmlformats.org/drawingml/2006/table">
            <a:tbl>
              <a:tblPr firstRow="1" bandRow="1">
                <a:tableStyleId>{F5AB1C69-6EDB-4FF4-983F-18BD219EF322}</a:tableStyleId>
              </a:tblPr>
              <a:tblGrid>
                <a:gridCol w="2309932">
                  <a:extLst>
                    <a:ext uri="{9D8B030D-6E8A-4147-A177-3AD203B41FA5}">
                      <a16:colId xmlns:a16="http://schemas.microsoft.com/office/drawing/2014/main" val="2536172695"/>
                    </a:ext>
                  </a:extLst>
                </a:gridCol>
                <a:gridCol w="3342861">
                  <a:extLst>
                    <a:ext uri="{9D8B030D-6E8A-4147-A177-3AD203B41FA5}">
                      <a16:colId xmlns:a16="http://schemas.microsoft.com/office/drawing/2014/main" val="1767798263"/>
                    </a:ext>
                  </a:extLst>
                </a:gridCol>
              </a:tblGrid>
              <a:tr h="928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Activités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5549602"/>
                  </a:ext>
                </a:extLst>
              </a:tr>
              <a:tr h="857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Marchés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8289487"/>
                  </a:ext>
                </a:extLst>
              </a:tr>
              <a:tr h="672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Clients principaux</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8156064"/>
                  </a:ext>
                </a:extLst>
              </a:tr>
            </a:tbl>
          </a:graphicData>
        </a:graphic>
      </p:graphicFrame>
      <p:graphicFrame>
        <p:nvGraphicFramePr>
          <p:cNvPr id="14" name="Tableau 13">
            <a:extLst>
              <a:ext uri="{FF2B5EF4-FFF2-40B4-BE49-F238E27FC236}">
                <a16:creationId xmlns:a16="http://schemas.microsoft.com/office/drawing/2014/main" id="{111A9E6B-F16B-46D0-8544-1619E75DE94D}"/>
              </a:ext>
            </a:extLst>
          </p:cNvPr>
          <p:cNvGraphicFramePr>
            <a:graphicFrameLocks noGrp="1"/>
          </p:cNvGraphicFramePr>
          <p:nvPr>
            <p:extLst>
              <p:ext uri="{D42A27DB-BD31-4B8C-83A1-F6EECF244321}">
                <p14:modId xmlns:p14="http://schemas.microsoft.com/office/powerpoint/2010/main" val="3808924876"/>
              </p:ext>
            </p:extLst>
          </p:nvPr>
        </p:nvGraphicFramePr>
        <p:xfrm>
          <a:off x="6290728" y="2136299"/>
          <a:ext cx="5557456" cy="1920240"/>
        </p:xfrm>
        <a:graphic>
          <a:graphicData uri="http://schemas.openxmlformats.org/drawingml/2006/table">
            <a:tbl>
              <a:tblPr firstRow="1" bandRow="1">
                <a:tableStyleId>{F5AB1C69-6EDB-4FF4-983F-18BD219EF322}</a:tableStyleId>
              </a:tblPr>
              <a:tblGrid>
                <a:gridCol w="2102526">
                  <a:extLst>
                    <a:ext uri="{9D8B030D-6E8A-4147-A177-3AD203B41FA5}">
                      <a16:colId xmlns:a16="http://schemas.microsoft.com/office/drawing/2014/main" val="2125146660"/>
                    </a:ext>
                  </a:extLst>
                </a:gridCol>
                <a:gridCol w="3454930">
                  <a:extLst>
                    <a:ext uri="{9D8B030D-6E8A-4147-A177-3AD203B41FA5}">
                      <a16:colId xmlns:a16="http://schemas.microsoft.com/office/drawing/2014/main" val="1724039419"/>
                    </a:ext>
                  </a:extLst>
                </a:gridCol>
              </a:tblGrid>
              <a:tr h="225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solidFill>
                          <a:effectLst/>
                          <a:uLnTx/>
                          <a:uFillTx/>
                          <a:latin typeface="Calibri (Corps)"/>
                          <a:ea typeface="+mn-ea"/>
                          <a:cs typeface="+mn-cs"/>
                        </a:rPr>
                        <a:t>Fonds propres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1" dirty="0">
                          <a:solidFill>
                            <a:srgbClr val="364157"/>
                          </a:solidFill>
                        </a:rPr>
                        <a:t> - </a:t>
                      </a:r>
                      <a:r>
                        <a:rPr lang="fr-FR" sz="1400" b="0" dirty="0">
                          <a:solidFill>
                            <a:srgbClr val="364157"/>
                          </a:solidFill>
                        </a:rPr>
                        <a:t>2021</a:t>
                      </a:r>
                      <a:r>
                        <a:rPr lang="fr-FR" sz="1600" b="1" dirty="0">
                          <a:solidFill>
                            <a:srgbClr val="364157"/>
                          </a:solidFill>
                        </a:rPr>
                        <a:t> : …</a:t>
                      </a:r>
                    </a:p>
                    <a:p>
                      <a:r>
                        <a:rPr lang="fr-FR" sz="1600" b="1" dirty="0">
                          <a:solidFill>
                            <a:srgbClr val="364157"/>
                          </a:solidFill>
                        </a:rPr>
                        <a:t> - </a:t>
                      </a:r>
                      <a:r>
                        <a:rPr lang="fr-FR" sz="1400" b="0" dirty="0">
                          <a:solidFill>
                            <a:srgbClr val="364157"/>
                          </a:solidFill>
                        </a:rPr>
                        <a:t>estimés fin 2022 </a:t>
                      </a:r>
                      <a:r>
                        <a:rPr lang="fr-FR" sz="1600" b="1" dirty="0">
                          <a:solidFill>
                            <a:srgbClr val="364157"/>
                          </a:solidFill>
                        </a:rPr>
                        <a:t>: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3472466"/>
                  </a:ext>
                </a:extLst>
              </a:tr>
              <a:tr h="523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solidFill>
                          <a:effectLst/>
                          <a:uLnTx/>
                          <a:uFillTx/>
                          <a:latin typeface="Calibri (Corps)"/>
                          <a:ea typeface="+mn-ea"/>
                          <a:cs typeface="+mn-cs"/>
                        </a:rPr>
                        <a:t>Chiffres d’affaires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1" dirty="0">
                          <a:solidFill>
                            <a:srgbClr val="364157"/>
                          </a:solidFill>
                        </a:rPr>
                        <a:t>-</a:t>
                      </a:r>
                      <a:r>
                        <a:rPr lang="fr-FR" sz="1400" b="1" dirty="0">
                          <a:solidFill>
                            <a:srgbClr val="364157"/>
                          </a:solidFill>
                        </a:rPr>
                        <a:t> </a:t>
                      </a:r>
                      <a:r>
                        <a:rPr lang="fr-FR" sz="1400" b="0" dirty="0">
                          <a:solidFill>
                            <a:srgbClr val="364157"/>
                          </a:solidFill>
                        </a:rPr>
                        <a:t>2021</a:t>
                      </a:r>
                      <a:r>
                        <a:rPr lang="fr-FR" sz="1400" b="1" dirty="0">
                          <a:solidFill>
                            <a:srgbClr val="364157"/>
                          </a:solidFill>
                        </a:rPr>
                        <a:t> </a:t>
                      </a:r>
                      <a:r>
                        <a:rPr lang="fr-FR" sz="1600" b="1" dirty="0">
                          <a:solidFill>
                            <a:srgbClr val="364157"/>
                          </a:solidFill>
                        </a:rPr>
                        <a:t>: …</a:t>
                      </a:r>
                    </a:p>
                    <a:p>
                      <a:r>
                        <a:rPr lang="fr-FR" sz="1600" b="1" dirty="0">
                          <a:solidFill>
                            <a:srgbClr val="364157"/>
                          </a:solidFill>
                        </a:rPr>
                        <a:t> - </a:t>
                      </a:r>
                      <a:r>
                        <a:rPr lang="fr-FR" sz="1400" b="0" dirty="0">
                          <a:solidFill>
                            <a:srgbClr val="364157"/>
                          </a:solidFill>
                        </a:rPr>
                        <a:t>estimé 2022 </a:t>
                      </a:r>
                      <a:r>
                        <a:rPr lang="fr-FR" sz="1600" b="1" dirty="0">
                          <a:solidFill>
                            <a:srgbClr val="364157"/>
                          </a:solidFill>
                        </a:rPr>
                        <a:t>: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8647299"/>
                  </a:ext>
                </a:extLst>
              </a:tr>
              <a:tr h="434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solidFill>
                          <a:effectLst/>
                          <a:uLnTx/>
                          <a:uFillTx/>
                          <a:latin typeface="Calibri (Corps)"/>
                          <a:ea typeface="+mn-ea"/>
                          <a:cs typeface="+mn-cs"/>
                        </a:rPr>
                        <a:t>Aides </a:t>
                      </a:r>
                      <a:r>
                        <a:rPr kumimoji="0" lang="fr-FR" sz="1400" b="1" i="0" u="none" strike="noStrike" kern="1200" cap="none" spc="0" normalizeH="0" baseline="0" noProof="0" dirty="0">
                          <a:ln>
                            <a:noFill/>
                          </a:ln>
                          <a:solidFill>
                            <a:schemeClr val="bg1"/>
                          </a:solidFill>
                          <a:effectLst/>
                          <a:uLnTx/>
                          <a:uFillTx/>
                          <a:latin typeface="Calibri (Corps)"/>
                          <a:ea typeface="+mn-ea"/>
                          <a:cs typeface="+mn-cs"/>
                        </a:rPr>
                        <a:t>publiques perçues ces 3 dernières années </a:t>
                      </a:r>
                      <a:r>
                        <a:rPr kumimoji="0" lang="fr-FR" sz="1400" b="0" i="0" u="none" strike="noStrike" kern="1200" cap="none" spc="0" normalizeH="0" baseline="0" noProof="0" dirty="0">
                          <a:ln>
                            <a:noFill/>
                          </a:ln>
                          <a:solidFill>
                            <a:schemeClr val="bg1"/>
                          </a:solidFill>
                          <a:effectLst/>
                          <a:uLnTx/>
                          <a:uFillTx/>
                          <a:latin typeface="Calibri (Corps)"/>
                          <a:ea typeface="+mn-ea"/>
                          <a:cs typeface="+mn-cs"/>
                        </a:rPr>
                        <a:t>(total € et guichets)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1"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75922208"/>
                  </a:ext>
                </a:extLst>
              </a:tr>
            </a:tbl>
          </a:graphicData>
        </a:graphic>
      </p:graphicFrame>
    </p:spTree>
    <p:extLst>
      <p:ext uri="{BB962C8B-B14F-4D97-AF65-F5344CB8AC3E}">
        <p14:creationId xmlns:p14="http://schemas.microsoft.com/office/powerpoint/2010/main" val="75139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custDataLst>
              <p:tags r:id="rId1"/>
            </p:custDataLst>
          </p:nvPr>
        </p:nvSpPr>
        <p:spPr bwMode="auto">
          <a:xfrm>
            <a:off x="344926" y="826262"/>
            <a:ext cx="8712200" cy="831464"/>
          </a:xfrm>
        </p:spPr>
        <p:txBody>
          <a:bodyPr>
            <a:normAutofit/>
          </a:bodyPr>
          <a:lstStyle/>
          <a:p>
            <a:pPr>
              <a:defRPr/>
            </a:pPr>
            <a:r>
              <a:rPr lang="fr-FR" sz="4000" dirty="0"/>
              <a:t>Carte d’identité du partenaire 1</a:t>
            </a:r>
            <a:endParaRPr sz="4000" dirty="0"/>
          </a:p>
        </p:txBody>
      </p:sp>
      <p:graphicFrame>
        <p:nvGraphicFramePr>
          <p:cNvPr id="11" name="Tableau 10">
            <a:extLst>
              <a:ext uri="{FF2B5EF4-FFF2-40B4-BE49-F238E27FC236}">
                <a16:creationId xmlns:a16="http://schemas.microsoft.com/office/drawing/2014/main" id="{A88DDB50-A449-4745-BB83-D76D4ED015BE}"/>
              </a:ext>
            </a:extLst>
          </p:cNvPr>
          <p:cNvGraphicFramePr>
            <a:graphicFrameLocks noGrp="1"/>
          </p:cNvGraphicFramePr>
          <p:nvPr>
            <p:extLst/>
          </p:nvPr>
        </p:nvGraphicFramePr>
        <p:xfrm>
          <a:off x="343816" y="2136299"/>
          <a:ext cx="5652793" cy="1920240"/>
        </p:xfrm>
        <a:graphic>
          <a:graphicData uri="http://schemas.openxmlformats.org/drawingml/2006/table">
            <a:tbl>
              <a:tblPr firstRow="1" bandRow="1">
                <a:tableStyleId>{F5AB1C69-6EDB-4FF4-983F-18BD219EF322}</a:tableStyleId>
              </a:tblPr>
              <a:tblGrid>
                <a:gridCol w="2319871">
                  <a:extLst>
                    <a:ext uri="{9D8B030D-6E8A-4147-A177-3AD203B41FA5}">
                      <a16:colId xmlns:a16="http://schemas.microsoft.com/office/drawing/2014/main" val="3018854823"/>
                    </a:ext>
                  </a:extLst>
                </a:gridCol>
                <a:gridCol w="3332922">
                  <a:extLst>
                    <a:ext uri="{9D8B030D-6E8A-4147-A177-3AD203B41FA5}">
                      <a16:colId xmlns:a16="http://schemas.microsoft.com/office/drawing/2014/main" val="996612712"/>
                    </a:ext>
                  </a:extLst>
                </a:gridCol>
              </a:tblGrid>
              <a:tr h="759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Nom de l’entité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dirty="0">
                          <a:solidFill>
                            <a:schemeClr val="bg1"/>
                          </a:solidFill>
                          <a:latin typeface="Calibri (Corps)"/>
                        </a:rPr>
                        <a:t>(+ appartenance Groupe le cas échéant)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24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68509984"/>
                  </a:ext>
                </a:extLst>
              </a:tr>
              <a:tr h="627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Localisation </a:t>
                      </a:r>
                      <a:r>
                        <a:rPr lang="fr-FR" sz="1200" b="0" dirty="0">
                          <a:solidFill>
                            <a:schemeClr val="bg1"/>
                          </a:solidFill>
                          <a:latin typeface="Calibri (Corps)"/>
                        </a:rPr>
                        <a:t>(Ville, REGION)</a:t>
                      </a:r>
                      <a:endParaRPr lang="fr-FR" sz="1600" b="0" dirty="0">
                        <a:solidFill>
                          <a:schemeClr val="bg1"/>
                        </a:solidFill>
                        <a:latin typeface="Calibri (Corp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2157283"/>
                  </a:ext>
                </a:extLst>
              </a:tr>
              <a:tr h="533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Type </a:t>
                      </a:r>
                      <a:r>
                        <a:rPr lang="fr-FR" sz="1200" dirty="0">
                          <a:solidFill>
                            <a:schemeClr val="bg1"/>
                          </a:solidFill>
                          <a:latin typeface="Calibri (Corps)"/>
                        </a:rPr>
                        <a:t>(PME/ETI/GE/Ecole/RTO…)</a:t>
                      </a:r>
                      <a:endParaRPr lang="fr-FR" sz="1600" dirty="0">
                        <a:solidFill>
                          <a:schemeClr val="bg1"/>
                        </a:solidFill>
                        <a:latin typeface="Calibri (Corp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01022307"/>
                  </a:ext>
                </a:extLst>
              </a:tr>
            </a:tbl>
          </a:graphicData>
        </a:graphic>
      </p:graphicFrame>
      <p:graphicFrame>
        <p:nvGraphicFramePr>
          <p:cNvPr id="12" name="Tableau 11">
            <a:extLst>
              <a:ext uri="{FF2B5EF4-FFF2-40B4-BE49-F238E27FC236}">
                <a16:creationId xmlns:a16="http://schemas.microsoft.com/office/drawing/2014/main" id="{45D807EF-BC6E-4C5C-8B88-3B7EE1878028}"/>
              </a:ext>
            </a:extLst>
          </p:cNvPr>
          <p:cNvGraphicFramePr>
            <a:graphicFrameLocks noGrp="1"/>
          </p:cNvGraphicFramePr>
          <p:nvPr>
            <p:extLst/>
          </p:nvPr>
        </p:nvGraphicFramePr>
        <p:xfrm>
          <a:off x="6290728" y="4244009"/>
          <a:ext cx="5557456" cy="2458919"/>
        </p:xfrm>
        <a:graphic>
          <a:graphicData uri="http://schemas.openxmlformats.org/drawingml/2006/table">
            <a:tbl>
              <a:tblPr firstRow="1" bandRow="1">
                <a:tableStyleId>{F5AB1C69-6EDB-4FF4-983F-18BD219EF322}</a:tableStyleId>
              </a:tblPr>
              <a:tblGrid>
                <a:gridCol w="2061715">
                  <a:extLst>
                    <a:ext uri="{9D8B030D-6E8A-4147-A177-3AD203B41FA5}">
                      <a16:colId xmlns:a16="http://schemas.microsoft.com/office/drawing/2014/main" val="3018854823"/>
                    </a:ext>
                  </a:extLst>
                </a:gridCol>
                <a:gridCol w="3495741">
                  <a:extLst>
                    <a:ext uri="{9D8B030D-6E8A-4147-A177-3AD203B41FA5}">
                      <a16:colId xmlns:a16="http://schemas.microsoft.com/office/drawing/2014/main" val="996612712"/>
                    </a:ext>
                  </a:extLst>
                </a:gridCol>
              </a:tblGrid>
              <a:tr h="497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Effectifs </a:t>
                      </a:r>
                      <a:r>
                        <a:rPr lang="fr-FR" sz="1600" b="0" dirty="0">
                          <a:solidFill>
                            <a:schemeClr val="bg1"/>
                          </a:solidFill>
                          <a:latin typeface="Calibri (Corps)"/>
                        </a:rPr>
                        <a:t>à date</a:t>
                      </a:r>
                      <a:endParaRPr kumimoji="0" lang="fr-FR" sz="1600" b="0" i="0" u="none" strike="noStrike" kern="1200" cap="none" spc="0" normalizeH="0" baseline="0" noProof="0" dirty="0">
                        <a:ln>
                          <a:noFill/>
                        </a:ln>
                        <a:solidFill>
                          <a:schemeClr val="bg1"/>
                        </a:solidFill>
                        <a:effectLst/>
                        <a:uLnTx/>
                        <a:uFillTx/>
                        <a:latin typeface="Calibri (Corps)"/>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68509984"/>
                  </a:ext>
                </a:extLst>
              </a:tr>
              <a:tr h="509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solidFill>
                          <a:effectLst/>
                          <a:uLnTx/>
                          <a:uFillTx/>
                          <a:latin typeface="Calibri (Corps)"/>
                          <a:ea typeface="+mn-ea"/>
                          <a:cs typeface="+mn-cs"/>
                        </a:rPr>
                        <a:t>Certifications</a:t>
                      </a:r>
                      <a:endParaRPr kumimoji="0" lang="fr-FR" sz="1600" b="0" i="0" u="none" strike="noStrike" kern="1200" cap="none" spc="0" normalizeH="0" baseline="0" noProof="0" dirty="0">
                        <a:ln>
                          <a:noFill/>
                        </a:ln>
                        <a:solidFill>
                          <a:schemeClr val="bg1"/>
                        </a:solidFill>
                        <a:effectLst/>
                        <a:uLnTx/>
                        <a:uFillTx/>
                        <a:latin typeface="Calibri (Corps)"/>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2157283"/>
                  </a:ext>
                </a:extLst>
              </a:tr>
              <a:tr h="843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Moyens matériels existants </a:t>
                      </a:r>
                      <a:r>
                        <a:rPr lang="fr-FR" sz="1600" b="0" dirty="0">
                          <a:solidFill>
                            <a:schemeClr val="bg1"/>
                          </a:solidFill>
                          <a:latin typeface="Calibri (Corps)"/>
                        </a:rPr>
                        <a:t>en lien avec le projet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6293798"/>
                  </a:ext>
                </a:extLst>
              </a:tr>
              <a:tr h="608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Informations complémentaires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66144384"/>
                  </a:ext>
                </a:extLst>
              </a:tr>
            </a:tbl>
          </a:graphicData>
        </a:graphic>
      </p:graphicFrame>
      <p:graphicFrame>
        <p:nvGraphicFramePr>
          <p:cNvPr id="13" name="Tableau 12">
            <a:extLst>
              <a:ext uri="{FF2B5EF4-FFF2-40B4-BE49-F238E27FC236}">
                <a16:creationId xmlns:a16="http://schemas.microsoft.com/office/drawing/2014/main" id="{1DA61703-9E51-4AA3-9645-FD9E9507DBA9}"/>
              </a:ext>
            </a:extLst>
          </p:cNvPr>
          <p:cNvGraphicFramePr>
            <a:graphicFrameLocks noGrp="1"/>
          </p:cNvGraphicFramePr>
          <p:nvPr>
            <p:extLst/>
          </p:nvPr>
        </p:nvGraphicFramePr>
        <p:xfrm>
          <a:off x="343816" y="4244009"/>
          <a:ext cx="5652793" cy="2458919"/>
        </p:xfrm>
        <a:graphic>
          <a:graphicData uri="http://schemas.openxmlformats.org/drawingml/2006/table">
            <a:tbl>
              <a:tblPr firstRow="1" bandRow="1">
                <a:tableStyleId>{F5AB1C69-6EDB-4FF4-983F-18BD219EF322}</a:tableStyleId>
              </a:tblPr>
              <a:tblGrid>
                <a:gridCol w="2309932">
                  <a:extLst>
                    <a:ext uri="{9D8B030D-6E8A-4147-A177-3AD203B41FA5}">
                      <a16:colId xmlns:a16="http://schemas.microsoft.com/office/drawing/2014/main" val="2536172695"/>
                    </a:ext>
                  </a:extLst>
                </a:gridCol>
                <a:gridCol w="3342861">
                  <a:extLst>
                    <a:ext uri="{9D8B030D-6E8A-4147-A177-3AD203B41FA5}">
                      <a16:colId xmlns:a16="http://schemas.microsoft.com/office/drawing/2014/main" val="1767798263"/>
                    </a:ext>
                  </a:extLst>
                </a:gridCol>
              </a:tblGrid>
              <a:tr h="928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Activités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5549602"/>
                  </a:ext>
                </a:extLst>
              </a:tr>
              <a:tr h="857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Marchés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8289487"/>
                  </a:ext>
                </a:extLst>
              </a:tr>
              <a:tr h="672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Corps)"/>
                        </a:rPr>
                        <a:t>Clients principaux</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7A5CF"/>
                    </a:solidFill>
                  </a:tcPr>
                </a:tc>
                <a:tc>
                  <a:txBody>
                    <a:bodyPr/>
                    <a:lstStyle/>
                    <a:p>
                      <a:r>
                        <a:rPr lang="fr-FR" sz="1600" b="0"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8156064"/>
                  </a:ext>
                </a:extLst>
              </a:tr>
            </a:tbl>
          </a:graphicData>
        </a:graphic>
      </p:graphicFrame>
      <p:graphicFrame>
        <p:nvGraphicFramePr>
          <p:cNvPr id="14" name="Tableau 13">
            <a:extLst>
              <a:ext uri="{FF2B5EF4-FFF2-40B4-BE49-F238E27FC236}">
                <a16:creationId xmlns:a16="http://schemas.microsoft.com/office/drawing/2014/main" id="{111A9E6B-F16B-46D0-8544-1619E75DE94D}"/>
              </a:ext>
            </a:extLst>
          </p:cNvPr>
          <p:cNvGraphicFramePr>
            <a:graphicFrameLocks noGrp="1"/>
          </p:cNvGraphicFramePr>
          <p:nvPr>
            <p:extLst/>
          </p:nvPr>
        </p:nvGraphicFramePr>
        <p:xfrm>
          <a:off x="6290728" y="2136299"/>
          <a:ext cx="5557456" cy="1920240"/>
        </p:xfrm>
        <a:graphic>
          <a:graphicData uri="http://schemas.openxmlformats.org/drawingml/2006/table">
            <a:tbl>
              <a:tblPr firstRow="1" bandRow="1">
                <a:tableStyleId>{F5AB1C69-6EDB-4FF4-983F-18BD219EF322}</a:tableStyleId>
              </a:tblPr>
              <a:tblGrid>
                <a:gridCol w="2102526">
                  <a:extLst>
                    <a:ext uri="{9D8B030D-6E8A-4147-A177-3AD203B41FA5}">
                      <a16:colId xmlns:a16="http://schemas.microsoft.com/office/drawing/2014/main" val="2125146660"/>
                    </a:ext>
                  </a:extLst>
                </a:gridCol>
                <a:gridCol w="3454930">
                  <a:extLst>
                    <a:ext uri="{9D8B030D-6E8A-4147-A177-3AD203B41FA5}">
                      <a16:colId xmlns:a16="http://schemas.microsoft.com/office/drawing/2014/main" val="1724039419"/>
                    </a:ext>
                  </a:extLst>
                </a:gridCol>
              </a:tblGrid>
              <a:tr h="225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solidFill>
                          <a:effectLst/>
                          <a:uLnTx/>
                          <a:uFillTx/>
                          <a:latin typeface="Calibri (Corps)"/>
                          <a:ea typeface="+mn-ea"/>
                          <a:cs typeface="+mn-cs"/>
                        </a:rPr>
                        <a:t>Fonds propres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1" dirty="0">
                          <a:solidFill>
                            <a:srgbClr val="364157"/>
                          </a:solidFill>
                        </a:rPr>
                        <a:t> - </a:t>
                      </a:r>
                      <a:r>
                        <a:rPr lang="fr-FR" sz="1400" b="0" dirty="0">
                          <a:solidFill>
                            <a:srgbClr val="364157"/>
                          </a:solidFill>
                        </a:rPr>
                        <a:t>2021</a:t>
                      </a:r>
                      <a:r>
                        <a:rPr lang="fr-FR" sz="1600" b="1" dirty="0">
                          <a:solidFill>
                            <a:srgbClr val="364157"/>
                          </a:solidFill>
                        </a:rPr>
                        <a:t> : …</a:t>
                      </a:r>
                    </a:p>
                    <a:p>
                      <a:r>
                        <a:rPr lang="fr-FR" sz="1600" b="1" dirty="0">
                          <a:solidFill>
                            <a:srgbClr val="364157"/>
                          </a:solidFill>
                        </a:rPr>
                        <a:t> - </a:t>
                      </a:r>
                      <a:r>
                        <a:rPr lang="fr-FR" sz="1400" b="0" dirty="0">
                          <a:solidFill>
                            <a:srgbClr val="364157"/>
                          </a:solidFill>
                        </a:rPr>
                        <a:t>estimés fin 2022 </a:t>
                      </a:r>
                      <a:r>
                        <a:rPr lang="fr-FR" sz="1600" b="1" dirty="0">
                          <a:solidFill>
                            <a:srgbClr val="364157"/>
                          </a:solidFill>
                        </a:rPr>
                        <a:t>: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3472466"/>
                  </a:ext>
                </a:extLst>
              </a:tr>
              <a:tr h="523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solidFill>
                          <a:effectLst/>
                          <a:uLnTx/>
                          <a:uFillTx/>
                          <a:latin typeface="Calibri (Corps)"/>
                          <a:ea typeface="+mn-ea"/>
                          <a:cs typeface="+mn-cs"/>
                        </a:rPr>
                        <a:t>Chiffres d’affaires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1" dirty="0">
                          <a:solidFill>
                            <a:srgbClr val="364157"/>
                          </a:solidFill>
                        </a:rPr>
                        <a:t>-</a:t>
                      </a:r>
                      <a:r>
                        <a:rPr lang="fr-FR" sz="1400" b="1" dirty="0">
                          <a:solidFill>
                            <a:srgbClr val="364157"/>
                          </a:solidFill>
                        </a:rPr>
                        <a:t> </a:t>
                      </a:r>
                      <a:r>
                        <a:rPr lang="fr-FR" sz="1400" b="0" dirty="0">
                          <a:solidFill>
                            <a:srgbClr val="364157"/>
                          </a:solidFill>
                        </a:rPr>
                        <a:t>2021</a:t>
                      </a:r>
                      <a:r>
                        <a:rPr lang="fr-FR" sz="1400" b="1" dirty="0">
                          <a:solidFill>
                            <a:srgbClr val="364157"/>
                          </a:solidFill>
                        </a:rPr>
                        <a:t> </a:t>
                      </a:r>
                      <a:r>
                        <a:rPr lang="fr-FR" sz="1600" b="1" dirty="0">
                          <a:solidFill>
                            <a:srgbClr val="364157"/>
                          </a:solidFill>
                        </a:rPr>
                        <a:t>: …</a:t>
                      </a:r>
                    </a:p>
                    <a:p>
                      <a:r>
                        <a:rPr lang="fr-FR" sz="1600" b="1" dirty="0">
                          <a:solidFill>
                            <a:srgbClr val="364157"/>
                          </a:solidFill>
                        </a:rPr>
                        <a:t> - </a:t>
                      </a:r>
                      <a:r>
                        <a:rPr lang="fr-FR" sz="1400" b="0" dirty="0">
                          <a:solidFill>
                            <a:srgbClr val="364157"/>
                          </a:solidFill>
                        </a:rPr>
                        <a:t>estimé 2022 </a:t>
                      </a:r>
                      <a:r>
                        <a:rPr lang="fr-FR" sz="1600" b="1" dirty="0">
                          <a:solidFill>
                            <a:srgbClr val="364157"/>
                          </a:solidFill>
                        </a:rPr>
                        <a:t>: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8647299"/>
                  </a:ext>
                </a:extLst>
              </a:tr>
              <a:tr h="434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solidFill>
                          <a:effectLst/>
                          <a:uLnTx/>
                          <a:uFillTx/>
                          <a:latin typeface="Calibri (Corps)"/>
                          <a:ea typeface="+mn-ea"/>
                          <a:cs typeface="+mn-cs"/>
                        </a:rPr>
                        <a:t>Aides </a:t>
                      </a:r>
                      <a:r>
                        <a:rPr kumimoji="0" lang="fr-FR" sz="1400" b="1" i="0" u="none" strike="noStrike" kern="1200" cap="none" spc="0" normalizeH="0" baseline="0" noProof="0" dirty="0">
                          <a:ln>
                            <a:noFill/>
                          </a:ln>
                          <a:solidFill>
                            <a:schemeClr val="bg1"/>
                          </a:solidFill>
                          <a:effectLst/>
                          <a:uLnTx/>
                          <a:uFillTx/>
                          <a:latin typeface="Calibri (Corps)"/>
                          <a:ea typeface="+mn-ea"/>
                          <a:cs typeface="+mn-cs"/>
                        </a:rPr>
                        <a:t>publiques perçues ces 3 dernières années </a:t>
                      </a:r>
                      <a:r>
                        <a:rPr kumimoji="0" lang="fr-FR" sz="1400" b="0" i="0" u="none" strike="noStrike" kern="1200" cap="none" spc="0" normalizeH="0" baseline="0" noProof="0" dirty="0">
                          <a:ln>
                            <a:noFill/>
                          </a:ln>
                          <a:solidFill>
                            <a:schemeClr val="bg1"/>
                          </a:solidFill>
                          <a:effectLst/>
                          <a:uLnTx/>
                          <a:uFillTx/>
                          <a:latin typeface="Calibri (Corps)"/>
                          <a:ea typeface="+mn-ea"/>
                          <a:cs typeface="+mn-cs"/>
                        </a:rPr>
                        <a:t>(total € et guichets)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fr-FR" sz="1600" b="1" dirty="0">
                          <a:solidFill>
                            <a:srgbClr val="364157"/>
                          </a:solidFill>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75922208"/>
                  </a:ext>
                </a:extLst>
              </a:tr>
            </a:tbl>
          </a:graphicData>
        </a:graphic>
      </p:graphicFrame>
      <p:sp>
        <p:nvSpPr>
          <p:cNvPr id="7" name="ZoneTexte 6">
            <a:extLst>
              <a:ext uri="{FF2B5EF4-FFF2-40B4-BE49-F238E27FC236}">
                <a16:creationId xmlns:a16="http://schemas.microsoft.com/office/drawing/2014/main" id="{2F322D83-A493-4DE7-A540-F35386E125E5}"/>
              </a:ext>
            </a:extLst>
          </p:cNvPr>
          <p:cNvSpPr txBox="1"/>
          <p:nvPr/>
        </p:nvSpPr>
        <p:spPr bwMode="auto">
          <a:xfrm>
            <a:off x="343816" y="1534615"/>
            <a:ext cx="7123043" cy="261610"/>
          </a:xfrm>
          <a:prstGeom prst="rect">
            <a:avLst/>
          </a:prstGeom>
          <a:noFill/>
        </p:spPr>
        <p:txBody>
          <a:bodyPr wrap="square" rtlCol="0">
            <a:spAutoFit/>
          </a:bodyPr>
          <a:lstStyle/>
          <a:p>
            <a:r>
              <a:rPr lang="fr-FR" sz="1100" b="1" i="1" dirty="0">
                <a:solidFill>
                  <a:srgbClr val="C00000"/>
                </a:solidFill>
              </a:rPr>
              <a:t>A dupliquer ensuite en fonction du nombre de partenaires.</a:t>
            </a:r>
          </a:p>
        </p:txBody>
      </p:sp>
    </p:spTree>
    <p:extLst>
      <p:ext uri="{BB962C8B-B14F-4D97-AF65-F5344CB8AC3E}">
        <p14:creationId xmlns:p14="http://schemas.microsoft.com/office/powerpoint/2010/main" val="251275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1"/>
          <p:cNvSpPr>
            <a:spLocks/>
          </p:cNvSpPr>
          <p:nvPr>
            <p:custDataLst>
              <p:tags r:id="rId1"/>
            </p:custDataLst>
          </p:nvPr>
        </p:nvSpPr>
        <p:spPr bwMode="auto">
          <a:xfrm>
            <a:off x="323314" y="1967820"/>
            <a:ext cx="8403241" cy="1982818"/>
          </a:xfrm>
          <a:prstGeom prst="rect">
            <a:avLst/>
          </a:prstGeom>
          <a:solidFill>
            <a:schemeClr val="bg1">
              <a:lumMod val="95000"/>
            </a:schemeClr>
          </a:solidFill>
          <a:ln>
            <a:noFill/>
            <a:prstDash val="sysDash"/>
          </a:ln>
        </p:spPr>
        <p:txBody>
          <a:bodyPr wrap="square" rtlCol="0">
            <a:noAutofit/>
          </a:bodyPr>
          <a:lstStyle/>
          <a:p>
            <a:pPr defTabSz="457200">
              <a:defRPr/>
            </a:pPr>
            <a:r>
              <a:rPr lang="fr-FR" sz="1600" dirty="0">
                <a:solidFill>
                  <a:schemeClr val="bg1">
                    <a:lumMod val="50000"/>
                  </a:schemeClr>
                </a:solidFill>
                <a:latin typeface="Calibri (Corps)"/>
              </a:rPr>
              <a:t>Renseignez-ici le service apporté par le moyen, ses caractéristiques et sa pertinence par rapport au besoin.</a:t>
            </a:r>
          </a:p>
        </p:txBody>
      </p:sp>
      <p:sp>
        <p:nvSpPr>
          <p:cNvPr id="5" name="ZoneTexte 12"/>
          <p:cNvSpPr>
            <a:spLocks/>
          </p:cNvSpPr>
          <p:nvPr>
            <p:custDataLst>
              <p:tags r:id="rId2"/>
            </p:custDataLst>
          </p:nvPr>
        </p:nvSpPr>
        <p:spPr bwMode="auto">
          <a:xfrm>
            <a:off x="323312" y="1582353"/>
            <a:ext cx="7860913" cy="384721"/>
          </a:xfrm>
          <a:prstGeom prst="rect">
            <a:avLst/>
          </a:prstGeom>
          <a:noFill/>
          <a:ln>
            <a:noFill/>
            <a:prstDash val="solid"/>
          </a:ln>
        </p:spPr>
        <p:txBody>
          <a:bodyPr wrap="square" rtlCol="0">
            <a:spAutoFit/>
          </a:bodyPr>
          <a:lstStyle/>
          <a:p>
            <a:pPr defTabSz="457200">
              <a:defRPr/>
            </a:pPr>
            <a:r>
              <a:rPr lang="fr-FR" sz="1900" dirty="0">
                <a:solidFill>
                  <a:schemeClr val="accent1">
                    <a:lumMod val="75000"/>
                  </a:schemeClr>
                </a:solidFill>
                <a:latin typeface="Calibri (Corps)"/>
              </a:rPr>
              <a:t>Thème 1 : Moyens de démontage, manutention, découpe, tri, maquette …: </a:t>
            </a:r>
            <a:r>
              <a:rPr lang="fr-FR" sz="1900" b="1" dirty="0">
                <a:solidFill>
                  <a:schemeClr val="accent1">
                    <a:lumMod val="75000"/>
                  </a:schemeClr>
                </a:solidFill>
                <a:latin typeface="Calibri (Corps)"/>
              </a:rPr>
              <a:t> </a:t>
            </a:r>
            <a:endParaRPr lang="fr-FR" sz="2000" dirty="0"/>
          </a:p>
        </p:txBody>
      </p:sp>
      <p:sp>
        <p:nvSpPr>
          <p:cNvPr id="7" name="ZoneTexte 14"/>
          <p:cNvSpPr>
            <a:spLocks/>
          </p:cNvSpPr>
          <p:nvPr>
            <p:custDataLst>
              <p:tags r:id="rId3"/>
            </p:custDataLst>
          </p:nvPr>
        </p:nvSpPr>
        <p:spPr bwMode="auto">
          <a:xfrm>
            <a:off x="323314" y="4521857"/>
            <a:ext cx="8403241" cy="1982817"/>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solidFill>
                  <a:schemeClr val="bg1">
                    <a:lumMod val="50000"/>
                  </a:schemeClr>
                </a:solidFill>
                <a:latin typeface="Calibri (Corps)"/>
              </a:rPr>
              <a:t>Renseignez-ici les produits et marchés visés, volume possible valorisé, utilisateurs finaux le cas échéant, pour argumenter sur la pertinence et pérennité de la filière de valorisation pour les besoins de valorisation des avions commerciaux.</a:t>
            </a:r>
          </a:p>
          <a:p>
            <a:pPr algn="just" defTabSz="457200">
              <a:defRPr/>
            </a:pPr>
            <a:r>
              <a:rPr lang="fr-FR" sz="1600" b="1" dirty="0">
                <a:solidFill>
                  <a:schemeClr val="accent1">
                    <a:lumMod val="75000"/>
                  </a:schemeClr>
                </a:solidFill>
                <a:latin typeface="Calibri (Corps)"/>
              </a:rPr>
              <a:t> </a:t>
            </a:r>
            <a:endParaRPr dirty="0"/>
          </a:p>
        </p:txBody>
      </p:sp>
      <p:sp>
        <p:nvSpPr>
          <p:cNvPr id="8" name="ZoneTexte 15"/>
          <p:cNvSpPr>
            <a:spLocks/>
          </p:cNvSpPr>
          <p:nvPr>
            <p:custDataLst>
              <p:tags r:id="rId4"/>
            </p:custDataLst>
          </p:nvPr>
        </p:nvSpPr>
        <p:spPr bwMode="auto">
          <a:xfrm>
            <a:off x="8944524" y="1967074"/>
            <a:ext cx="3051754" cy="4537600"/>
          </a:xfrm>
          <a:prstGeom prst="rect">
            <a:avLst/>
          </a:prstGeom>
          <a:noFill/>
          <a:ln w="3175">
            <a:solidFill>
              <a:schemeClr val="tx1"/>
            </a:solidFill>
            <a:prstDash val="lgDash"/>
          </a:ln>
        </p:spPr>
        <p:txBody>
          <a:bodyPr wrap="square" rtlCol="0">
            <a:noAutofit/>
          </a:bodyPr>
          <a:lstStyle/>
          <a:p>
            <a:pPr algn="ctr" defTabSz="457200">
              <a:defRPr/>
            </a:pPr>
            <a:endParaRPr lang="fr-FR" sz="1600" i="1" dirty="0">
              <a:solidFill>
                <a:prstClr val="black"/>
              </a:solidFill>
              <a:latin typeface="Calibri (Corps)"/>
            </a:endParaRPr>
          </a:p>
          <a:p>
            <a:pPr algn="ctr" defTabSz="457200">
              <a:defRPr/>
            </a:pPr>
            <a:endParaRPr lang="fr-FR" sz="1600" i="1" dirty="0">
              <a:solidFill>
                <a:prstClr val="black"/>
              </a:solidFill>
              <a:latin typeface="Calibri (Corps)"/>
            </a:endParaRPr>
          </a:p>
          <a:p>
            <a:pPr algn="ctr" defTabSz="457200">
              <a:defRPr/>
            </a:pPr>
            <a:endParaRPr lang="fr-FR" sz="1600" i="1" dirty="0">
              <a:solidFill>
                <a:prstClr val="black"/>
              </a:solidFill>
              <a:latin typeface="Calibri (Corps)"/>
            </a:endParaRPr>
          </a:p>
          <a:p>
            <a:pPr algn="ctr" defTabSz="457200">
              <a:defRPr/>
            </a:pPr>
            <a:endParaRPr lang="fr-FR" sz="1600" i="1" dirty="0">
              <a:solidFill>
                <a:prstClr val="black"/>
              </a:solidFill>
              <a:latin typeface="Calibri (Corps)"/>
            </a:endParaRPr>
          </a:p>
          <a:p>
            <a:pPr algn="ctr" defTabSz="457200">
              <a:defRPr/>
            </a:pPr>
            <a:endParaRPr lang="fr-FR" sz="1600" i="1" dirty="0">
              <a:solidFill>
                <a:prstClr val="black"/>
              </a:solidFill>
              <a:latin typeface="Calibri (Corps)"/>
            </a:endParaRPr>
          </a:p>
          <a:p>
            <a:pPr algn="ctr" defTabSz="457200">
              <a:defRPr/>
            </a:pPr>
            <a:r>
              <a:rPr lang="fr-FR" sz="1600" i="1" dirty="0">
                <a:solidFill>
                  <a:prstClr val="black"/>
                </a:solidFill>
                <a:latin typeface="Calibri (Corps)"/>
              </a:rPr>
              <a:t>Illustration schématique </a:t>
            </a:r>
          </a:p>
          <a:p>
            <a:pPr algn="ctr" defTabSz="457200">
              <a:defRPr/>
            </a:pPr>
            <a:r>
              <a:rPr lang="fr-FR" sz="1600" i="1" dirty="0">
                <a:solidFill>
                  <a:prstClr val="black"/>
                </a:solidFill>
                <a:latin typeface="Calibri (Corps)"/>
              </a:rPr>
              <a:t>(le cas échéant)</a:t>
            </a:r>
            <a:endParaRPr dirty="0"/>
          </a:p>
        </p:txBody>
      </p:sp>
      <p:pic>
        <p:nvPicPr>
          <p:cNvPr id="9" name="Google Shape;783;p11"/>
          <p:cNvPicPr>
            <a:picLocks noChangeAspect="1"/>
          </p:cNvPicPr>
          <p:nvPr>
            <p:custDataLst>
              <p:tags r:id="rId5"/>
            </p:custDataLst>
          </p:nvPr>
        </p:nvPicPr>
        <p:blipFill>
          <a:blip r:embed="rId9">
            <a:alphaModFix/>
            <a:duotone>
              <a:prstClr val="black"/>
              <a:srgbClr val="20A2D4">
                <a:tint val="45000"/>
                <a:satMod val="400000"/>
              </a:srgbClr>
            </a:duotone>
          </a:blip>
          <a:stretch/>
        </p:blipFill>
        <p:spPr bwMode="auto">
          <a:xfrm>
            <a:off x="9797283" y="4188546"/>
            <a:ext cx="1346236" cy="1374917"/>
          </a:xfrm>
          <a:prstGeom prst="rect">
            <a:avLst/>
          </a:prstGeom>
          <a:noFill/>
          <a:ln>
            <a:noFill/>
          </a:ln>
        </p:spPr>
      </p:pic>
      <p:sp>
        <p:nvSpPr>
          <p:cNvPr id="12" name="Titre 1">
            <a:extLst>
              <a:ext uri="{FF2B5EF4-FFF2-40B4-BE49-F238E27FC236}">
                <a16:creationId xmlns:a16="http://schemas.microsoft.com/office/drawing/2014/main" id="{F1AC35EB-958E-4620-8763-F2BC2A5321DF}"/>
              </a:ext>
            </a:extLst>
          </p:cNvPr>
          <p:cNvSpPr txBox="1">
            <a:spLocks/>
          </p:cNvSpPr>
          <p:nvPr>
            <p:custDataLst>
              <p:tags r:id="rId6"/>
            </p:custDataLst>
          </p:nvPr>
        </p:nvSpPr>
        <p:spPr bwMode="auto">
          <a:xfrm>
            <a:off x="344926" y="826262"/>
            <a:ext cx="8712200" cy="831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a:lstStyle>
          <a:p>
            <a:pPr>
              <a:defRPr/>
            </a:pPr>
            <a:r>
              <a:rPr lang="fr-FR" sz="4000" dirty="0"/>
              <a:t>Pertinence du projet</a:t>
            </a:r>
          </a:p>
        </p:txBody>
      </p:sp>
      <p:sp>
        <p:nvSpPr>
          <p:cNvPr id="14" name="ZoneTexte 12">
            <a:extLst>
              <a:ext uri="{FF2B5EF4-FFF2-40B4-BE49-F238E27FC236}">
                <a16:creationId xmlns:a16="http://schemas.microsoft.com/office/drawing/2014/main" id="{93C167AC-5ECD-4F46-A2ED-2A1ACD74C03F}"/>
              </a:ext>
            </a:extLst>
          </p:cNvPr>
          <p:cNvSpPr>
            <a:spLocks/>
          </p:cNvSpPr>
          <p:nvPr>
            <p:custDataLst>
              <p:tags r:id="rId7"/>
            </p:custDataLst>
          </p:nvPr>
        </p:nvSpPr>
        <p:spPr bwMode="auto">
          <a:xfrm>
            <a:off x="323310" y="4084691"/>
            <a:ext cx="7860915" cy="384721"/>
          </a:xfrm>
          <a:prstGeom prst="rect">
            <a:avLst/>
          </a:prstGeom>
          <a:noFill/>
          <a:ln>
            <a:noFill/>
            <a:prstDash val="solid"/>
          </a:ln>
        </p:spPr>
        <p:txBody>
          <a:bodyPr wrap="square" rtlCol="0">
            <a:spAutoFit/>
          </a:bodyPr>
          <a:lstStyle/>
          <a:p>
            <a:pPr defTabSz="457200">
              <a:defRPr/>
            </a:pPr>
            <a:r>
              <a:rPr lang="fr-FR" sz="1900" dirty="0">
                <a:solidFill>
                  <a:schemeClr val="accent1">
                    <a:lumMod val="75000"/>
                  </a:schemeClr>
                </a:solidFill>
                <a:latin typeface="Calibri (Corps)"/>
              </a:rPr>
              <a:t>Thème 2 : Valorisation matière </a:t>
            </a:r>
            <a:r>
              <a:rPr lang="fr-FR" sz="1900" b="1" dirty="0">
                <a:solidFill>
                  <a:schemeClr val="accent1">
                    <a:lumMod val="75000"/>
                  </a:schemeClr>
                </a:solidFill>
                <a:latin typeface="Calibri (Corps)"/>
              </a:rPr>
              <a:t>: </a:t>
            </a:r>
          </a:p>
        </p:txBody>
      </p:sp>
    </p:spTree>
    <p:extLst>
      <p:ext uri="{BB962C8B-B14F-4D97-AF65-F5344CB8AC3E}">
        <p14:creationId xmlns:p14="http://schemas.microsoft.com/office/powerpoint/2010/main" val="26176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4"/>
          <p:cNvSpPr>
            <a:spLocks/>
          </p:cNvSpPr>
          <p:nvPr>
            <p:custDataLst>
              <p:tags r:id="rId1"/>
            </p:custDataLst>
          </p:nvPr>
        </p:nvSpPr>
        <p:spPr bwMode="auto">
          <a:xfrm>
            <a:off x="499492" y="1982057"/>
            <a:ext cx="4546552" cy="4644799"/>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a:solidFill>
                  <a:schemeClr val="bg1">
                    <a:lumMod val="50000"/>
                  </a:schemeClr>
                </a:solidFill>
                <a:latin typeface="Calibri (Corps)"/>
              </a:rPr>
              <a:t>…</a:t>
            </a:r>
            <a:endParaRPr/>
          </a:p>
        </p:txBody>
      </p:sp>
      <p:sp>
        <p:nvSpPr>
          <p:cNvPr id="5" name="ZoneTexte 5"/>
          <p:cNvSpPr>
            <a:spLocks/>
          </p:cNvSpPr>
          <p:nvPr>
            <p:custDataLst>
              <p:tags r:id="rId2"/>
            </p:custDataLst>
          </p:nvPr>
        </p:nvSpPr>
        <p:spPr bwMode="auto">
          <a:xfrm>
            <a:off x="499492" y="1597336"/>
            <a:ext cx="4546552" cy="384721"/>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Origine &amp; jalons clés du projet</a:t>
            </a:r>
            <a:endParaRPr dirty="0"/>
          </a:p>
        </p:txBody>
      </p:sp>
      <p:sp>
        <p:nvSpPr>
          <p:cNvPr id="6" name="ZoneTexte 6"/>
          <p:cNvSpPr>
            <a:spLocks/>
          </p:cNvSpPr>
          <p:nvPr>
            <p:custDataLst>
              <p:tags r:id="rId3"/>
            </p:custDataLst>
          </p:nvPr>
        </p:nvSpPr>
        <p:spPr bwMode="auto">
          <a:xfrm>
            <a:off x="5343703" y="2220066"/>
            <a:ext cx="6256416" cy="1792297"/>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a:solidFill>
                  <a:schemeClr val="bg1">
                    <a:lumMod val="50000"/>
                  </a:schemeClr>
                </a:solidFill>
                <a:latin typeface="Calibri (Corps)"/>
              </a:rPr>
              <a:t>…</a:t>
            </a:r>
            <a:endParaRPr/>
          </a:p>
        </p:txBody>
      </p:sp>
      <p:sp>
        <p:nvSpPr>
          <p:cNvPr id="7" name="ZoneTexte 7"/>
          <p:cNvSpPr>
            <a:spLocks/>
          </p:cNvSpPr>
          <p:nvPr>
            <p:custDataLst>
              <p:tags r:id="rId4"/>
            </p:custDataLst>
          </p:nvPr>
        </p:nvSpPr>
        <p:spPr bwMode="auto">
          <a:xfrm>
            <a:off x="5343701" y="1597336"/>
            <a:ext cx="6256417" cy="677108"/>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Description de l’état de l’art, de la concurrence et des verrous associés aux objectifs (le cas échéant)</a:t>
            </a:r>
            <a:endParaRPr dirty="0"/>
          </a:p>
        </p:txBody>
      </p:sp>
      <p:sp>
        <p:nvSpPr>
          <p:cNvPr id="8" name="ZoneTexte 8"/>
          <p:cNvSpPr>
            <a:spLocks/>
          </p:cNvSpPr>
          <p:nvPr>
            <p:custDataLst>
              <p:tags r:id="rId5"/>
            </p:custDataLst>
          </p:nvPr>
        </p:nvSpPr>
        <p:spPr bwMode="auto">
          <a:xfrm>
            <a:off x="5343703" y="4779906"/>
            <a:ext cx="6256416" cy="1864841"/>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a:solidFill>
                  <a:schemeClr val="bg1">
                    <a:lumMod val="50000"/>
                  </a:schemeClr>
                </a:solidFill>
                <a:latin typeface="Calibri (Corps)"/>
              </a:rPr>
              <a:t>…</a:t>
            </a:r>
            <a:endParaRPr/>
          </a:p>
        </p:txBody>
      </p:sp>
      <p:sp>
        <p:nvSpPr>
          <p:cNvPr id="9" name="ZoneTexte 9"/>
          <p:cNvSpPr>
            <a:spLocks/>
          </p:cNvSpPr>
          <p:nvPr>
            <p:custDataLst>
              <p:tags r:id="rId6"/>
            </p:custDataLst>
          </p:nvPr>
        </p:nvSpPr>
        <p:spPr bwMode="auto">
          <a:xfrm>
            <a:off x="5343701" y="4102798"/>
            <a:ext cx="6256417" cy="677108"/>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Décrire les actions envisagées pour lever les verrous ainsi identifiés (le cas échéant)</a:t>
            </a:r>
            <a:endParaRPr dirty="0"/>
          </a:p>
        </p:txBody>
      </p:sp>
      <p:cxnSp>
        <p:nvCxnSpPr>
          <p:cNvPr id="11" name="Connecteur droit 11"/>
          <p:cNvCxnSpPr>
            <a:cxnSpLocks/>
          </p:cNvCxnSpPr>
          <p:nvPr>
            <p:custDataLst>
              <p:tags r:id="rId7"/>
            </p:custDataLst>
          </p:nvPr>
        </p:nvCxnSpPr>
        <p:spPr bwMode="auto">
          <a:xfrm>
            <a:off x="274749" y="2236827"/>
            <a:ext cx="0" cy="4321729"/>
          </a:xfrm>
          <a:prstGeom prst="line">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Ellipse 12"/>
          <p:cNvSpPr/>
          <p:nvPr>
            <p:custDataLst>
              <p:tags r:id="rId8"/>
            </p:custDataLst>
          </p:nvPr>
        </p:nvSpPr>
        <p:spPr bwMode="auto">
          <a:xfrm>
            <a:off x="94749" y="5479519"/>
            <a:ext cx="360000" cy="360000"/>
          </a:xfrm>
          <a:prstGeom prst="ellipse">
            <a:avLst/>
          </a:prstGeom>
          <a:solidFill>
            <a:srgbClr val="275B23"/>
          </a:solidFill>
          <a:ln>
            <a:solidFill>
              <a:srgbClr val="1A3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Ellipse 13"/>
          <p:cNvSpPr/>
          <p:nvPr>
            <p:custDataLst>
              <p:tags r:id="rId9"/>
            </p:custDataLst>
          </p:nvPr>
        </p:nvSpPr>
        <p:spPr bwMode="auto">
          <a:xfrm>
            <a:off x="94749" y="4565016"/>
            <a:ext cx="360000" cy="360000"/>
          </a:xfrm>
          <a:prstGeom prst="ellipse">
            <a:avLst/>
          </a:prstGeom>
          <a:solidFill>
            <a:srgbClr val="275B23"/>
          </a:solidFill>
          <a:ln>
            <a:solidFill>
              <a:srgbClr val="1A3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Ellipse 14"/>
          <p:cNvSpPr/>
          <p:nvPr>
            <p:custDataLst>
              <p:tags r:id="rId10"/>
            </p:custDataLst>
          </p:nvPr>
        </p:nvSpPr>
        <p:spPr bwMode="auto">
          <a:xfrm>
            <a:off x="94749" y="3652362"/>
            <a:ext cx="360000" cy="360000"/>
          </a:xfrm>
          <a:prstGeom prst="ellipse">
            <a:avLst/>
          </a:prstGeom>
          <a:solidFill>
            <a:srgbClr val="275B23"/>
          </a:solidFill>
          <a:ln>
            <a:solidFill>
              <a:srgbClr val="1A3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Ellipse 15"/>
          <p:cNvSpPr/>
          <p:nvPr>
            <p:custDataLst>
              <p:tags r:id="rId11"/>
            </p:custDataLst>
          </p:nvPr>
        </p:nvSpPr>
        <p:spPr bwMode="auto">
          <a:xfrm>
            <a:off x="94749" y="2732598"/>
            <a:ext cx="360000" cy="360000"/>
          </a:xfrm>
          <a:prstGeom prst="ellipse">
            <a:avLst/>
          </a:prstGeom>
          <a:solidFill>
            <a:srgbClr val="275B23"/>
          </a:solidFill>
          <a:ln>
            <a:solidFill>
              <a:srgbClr val="1A3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7" name="Titre 1">
            <a:extLst>
              <a:ext uri="{FF2B5EF4-FFF2-40B4-BE49-F238E27FC236}">
                <a16:creationId xmlns:a16="http://schemas.microsoft.com/office/drawing/2014/main" id="{575FA1D0-C476-4C4E-81BF-4F3DFE657A85}"/>
              </a:ext>
            </a:extLst>
          </p:cNvPr>
          <p:cNvSpPr>
            <a:spLocks noGrp="1"/>
          </p:cNvSpPr>
          <p:nvPr>
            <p:ph type="title"/>
            <p:custDataLst>
              <p:tags r:id="rId12"/>
            </p:custDataLst>
          </p:nvPr>
        </p:nvSpPr>
        <p:spPr bwMode="auto">
          <a:xfrm>
            <a:off x="344926" y="826262"/>
            <a:ext cx="8712200" cy="831464"/>
          </a:xfrm>
        </p:spPr>
        <p:txBody>
          <a:bodyPr>
            <a:normAutofit/>
          </a:bodyPr>
          <a:lstStyle/>
          <a:p>
            <a:pPr>
              <a:defRPr/>
            </a:pPr>
            <a:r>
              <a:rPr lang="fr-FR" sz="4000" dirty="0"/>
              <a:t>Description du projet </a:t>
            </a:r>
            <a:r>
              <a:rPr lang="fr-FR" sz="4000" b="0" dirty="0"/>
              <a:t>(1/3)</a:t>
            </a:r>
            <a:endParaRPr sz="4000" b="0" dirty="0"/>
          </a:p>
        </p:txBody>
      </p:sp>
    </p:spTree>
    <p:extLst>
      <p:ext uri="{BB962C8B-B14F-4D97-AF65-F5344CB8AC3E}">
        <p14:creationId xmlns:p14="http://schemas.microsoft.com/office/powerpoint/2010/main" val="390074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Titre 1">
            <a:extLst>
              <a:ext uri="{FF2B5EF4-FFF2-40B4-BE49-F238E27FC236}">
                <a16:creationId xmlns:a16="http://schemas.microsoft.com/office/drawing/2014/main" id="{575FA1D0-C476-4C4E-81BF-4F3DFE657A85}"/>
              </a:ext>
            </a:extLst>
          </p:cNvPr>
          <p:cNvSpPr>
            <a:spLocks noGrp="1"/>
          </p:cNvSpPr>
          <p:nvPr>
            <p:ph type="title"/>
            <p:custDataLst>
              <p:tags r:id="rId1"/>
            </p:custDataLst>
          </p:nvPr>
        </p:nvSpPr>
        <p:spPr bwMode="auto">
          <a:xfrm>
            <a:off x="344926" y="826262"/>
            <a:ext cx="8712200" cy="831464"/>
          </a:xfrm>
        </p:spPr>
        <p:txBody>
          <a:bodyPr>
            <a:normAutofit/>
          </a:bodyPr>
          <a:lstStyle/>
          <a:p>
            <a:pPr>
              <a:defRPr/>
            </a:pPr>
            <a:r>
              <a:rPr lang="fr-FR" sz="4000" dirty="0"/>
              <a:t>Description du projet </a:t>
            </a:r>
            <a:r>
              <a:rPr lang="fr-FR" sz="4000" b="0" dirty="0"/>
              <a:t>(2/3)</a:t>
            </a:r>
            <a:endParaRPr sz="4000" b="0" dirty="0"/>
          </a:p>
        </p:txBody>
      </p:sp>
      <p:sp>
        <p:nvSpPr>
          <p:cNvPr id="16" name="ZoneTexte 11">
            <a:extLst>
              <a:ext uri="{FF2B5EF4-FFF2-40B4-BE49-F238E27FC236}">
                <a16:creationId xmlns:a16="http://schemas.microsoft.com/office/drawing/2014/main" id="{AB9C9481-E7FE-40E5-A41D-22F33F99CDB4}"/>
              </a:ext>
            </a:extLst>
          </p:cNvPr>
          <p:cNvSpPr>
            <a:spLocks/>
          </p:cNvSpPr>
          <p:nvPr>
            <p:custDataLst>
              <p:tags r:id="rId2"/>
            </p:custDataLst>
          </p:nvPr>
        </p:nvSpPr>
        <p:spPr bwMode="auto">
          <a:xfrm>
            <a:off x="323316" y="2247939"/>
            <a:ext cx="10563219" cy="1982818"/>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a:solidFill>
                  <a:schemeClr val="bg1">
                    <a:lumMod val="50000"/>
                  </a:schemeClr>
                </a:solidFill>
                <a:latin typeface="Calibri (Corps)"/>
              </a:rPr>
              <a:t>…</a:t>
            </a:r>
            <a:endParaRPr/>
          </a:p>
        </p:txBody>
      </p:sp>
      <p:sp>
        <p:nvSpPr>
          <p:cNvPr id="18" name="ZoneTexte 12">
            <a:extLst>
              <a:ext uri="{FF2B5EF4-FFF2-40B4-BE49-F238E27FC236}">
                <a16:creationId xmlns:a16="http://schemas.microsoft.com/office/drawing/2014/main" id="{FA2BB953-41B4-4E44-ABBB-02C04CACEE3B}"/>
              </a:ext>
            </a:extLst>
          </p:cNvPr>
          <p:cNvSpPr>
            <a:spLocks/>
          </p:cNvSpPr>
          <p:nvPr>
            <p:custDataLst>
              <p:tags r:id="rId3"/>
            </p:custDataLst>
          </p:nvPr>
        </p:nvSpPr>
        <p:spPr bwMode="auto">
          <a:xfrm>
            <a:off x="323314" y="1717201"/>
            <a:ext cx="6534685" cy="384721"/>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Technologies à mettre en œuvre  </a:t>
            </a:r>
            <a:endParaRPr lang="fr-FR" sz="2000" dirty="0"/>
          </a:p>
        </p:txBody>
      </p:sp>
      <p:sp>
        <p:nvSpPr>
          <p:cNvPr id="19" name="ZoneTexte 14">
            <a:extLst>
              <a:ext uri="{FF2B5EF4-FFF2-40B4-BE49-F238E27FC236}">
                <a16:creationId xmlns:a16="http://schemas.microsoft.com/office/drawing/2014/main" id="{6FFB222A-162A-450D-8199-8F7F2D956CD6}"/>
              </a:ext>
            </a:extLst>
          </p:cNvPr>
          <p:cNvSpPr>
            <a:spLocks/>
          </p:cNvSpPr>
          <p:nvPr>
            <p:custDataLst>
              <p:tags r:id="rId4"/>
            </p:custDataLst>
          </p:nvPr>
        </p:nvSpPr>
        <p:spPr bwMode="auto">
          <a:xfrm>
            <a:off x="323313" y="4747834"/>
            <a:ext cx="10563218" cy="1934807"/>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a:solidFill>
                  <a:schemeClr val="bg1">
                    <a:lumMod val="50000"/>
                  </a:schemeClr>
                </a:solidFill>
                <a:latin typeface="Calibri (Corps)"/>
              </a:rPr>
              <a:t>…</a:t>
            </a:r>
            <a:endParaRPr/>
          </a:p>
        </p:txBody>
      </p:sp>
      <p:sp>
        <p:nvSpPr>
          <p:cNvPr id="20" name="ZoneTexte 12">
            <a:extLst>
              <a:ext uri="{FF2B5EF4-FFF2-40B4-BE49-F238E27FC236}">
                <a16:creationId xmlns:a16="http://schemas.microsoft.com/office/drawing/2014/main" id="{38735245-64A6-407A-81CD-94D0678816FF}"/>
              </a:ext>
            </a:extLst>
          </p:cNvPr>
          <p:cNvSpPr>
            <a:spLocks/>
          </p:cNvSpPr>
          <p:nvPr>
            <p:custDataLst>
              <p:tags r:id="rId5"/>
            </p:custDataLst>
          </p:nvPr>
        </p:nvSpPr>
        <p:spPr bwMode="auto">
          <a:xfrm>
            <a:off x="323313" y="4313418"/>
            <a:ext cx="7250304" cy="384721"/>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Caractère innovant du projet</a:t>
            </a:r>
            <a:endParaRPr lang="fr-FR" sz="2000" dirty="0"/>
          </a:p>
        </p:txBody>
      </p:sp>
    </p:spTree>
    <p:extLst>
      <p:ext uri="{BB962C8B-B14F-4D97-AF65-F5344CB8AC3E}">
        <p14:creationId xmlns:p14="http://schemas.microsoft.com/office/powerpoint/2010/main" val="80517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Titre 1">
            <a:extLst>
              <a:ext uri="{FF2B5EF4-FFF2-40B4-BE49-F238E27FC236}">
                <a16:creationId xmlns:a16="http://schemas.microsoft.com/office/drawing/2014/main" id="{575FA1D0-C476-4C4E-81BF-4F3DFE657A85}"/>
              </a:ext>
            </a:extLst>
          </p:cNvPr>
          <p:cNvSpPr>
            <a:spLocks noGrp="1"/>
          </p:cNvSpPr>
          <p:nvPr>
            <p:ph type="title"/>
            <p:custDataLst>
              <p:tags r:id="rId1"/>
            </p:custDataLst>
          </p:nvPr>
        </p:nvSpPr>
        <p:spPr bwMode="auto">
          <a:xfrm>
            <a:off x="344926" y="826262"/>
            <a:ext cx="8712200" cy="831464"/>
          </a:xfrm>
        </p:spPr>
        <p:txBody>
          <a:bodyPr>
            <a:normAutofit/>
          </a:bodyPr>
          <a:lstStyle/>
          <a:p>
            <a:pPr>
              <a:defRPr/>
            </a:pPr>
            <a:r>
              <a:rPr lang="fr-FR" sz="4000" dirty="0"/>
              <a:t>Description du projet </a:t>
            </a:r>
            <a:r>
              <a:rPr lang="fr-FR" sz="4000" b="0" dirty="0"/>
              <a:t>(3/3)</a:t>
            </a:r>
            <a:endParaRPr sz="4000" b="0" dirty="0"/>
          </a:p>
        </p:txBody>
      </p:sp>
      <p:graphicFrame>
        <p:nvGraphicFramePr>
          <p:cNvPr id="7" name="Tableau 6">
            <a:extLst>
              <a:ext uri="{FF2B5EF4-FFF2-40B4-BE49-F238E27FC236}">
                <a16:creationId xmlns:a16="http://schemas.microsoft.com/office/drawing/2014/main" id="{929FCF4F-6B12-4854-86EA-6E629DF8630F}"/>
              </a:ext>
            </a:extLst>
          </p:cNvPr>
          <p:cNvGraphicFramePr>
            <a:graphicFrameLocks noGrp="1"/>
          </p:cNvGraphicFramePr>
          <p:nvPr>
            <p:extLst>
              <p:ext uri="{D42A27DB-BD31-4B8C-83A1-F6EECF244321}">
                <p14:modId xmlns:p14="http://schemas.microsoft.com/office/powerpoint/2010/main" val="4137621984"/>
              </p:ext>
            </p:extLst>
          </p:nvPr>
        </p:nvGraphicFramePr>
        <p:xfrm>
          <a:off x="478989" y="2033977"/>
          <a:ext cx="10728000" cy="3244902"/>
        </p:xfrm>
        <a:graphic>
          <a:graphicData uri="http://schemas.openxmlformats.org/drawingml/2006/table">
            <a:tbl>
              <a:tblPr firstRow="1" bandRow="1">
                <a:tableStyleId>{F5AB1C69-6EDB-4FF4-983F-18BD219EF322}</a:tableStyleId>
              </a:tblPr>
              <a:tblGrid>
                <a:gridCol w="2628000">
                  <a:extLst>
                    <a:ext uri="{9D8B030D-6E8A-4147-A177-3AD203B41FA5}">
                      <a16:colId xmlns:a16="http://schemas.microsoft.com/office/drawing/2014/main" val="3018854823"/>
                    </a:ext>
                  </a:extLst>
                </a:gridCol>
                <a:gridCol w="2700000">
                  <a:extLst>
                    <a:ext uri="{9D8B030D-6E8A-4147-A177-3AD203B41FA5}">
                      <a16:colId xmlns:a16="http://schemas.microsoft.com/office/drawing/2014/main" val="996612712"/>
                    </a:ext>
                  </a:extLst>
                </a:gridCol>
                <a:gridCol w="2700000">
                  <a:extLst>
                    <a:ext uri="{9D8B030D-6E8A-4147-A177-3AD203B41FA5}">
                      <a16:colId xmlns:a16="http://schemas.microsoft.com/office/drawing/2014/main" val="756429628"/>
                    </a:ext>
                  </a:extLst>
                </a:gridCol>
                <a:gridCol w="2700000">
                  <a:extLst>
                    <a:ext uri="{9D8B030D-6E8A-4147-A177-3AD203B41FA5}">
                      <a16:colId xmlns:a16="http://schemas.microsoft.com/office/drawing/2014/main" val="1573327272"/>
                    </a:ext>
                  </a:extLst>
                </a:gridCol>
              </a:tblGrid>
              <a:tr h="346912">
                <a:tc>
                  <a:txBody>
                    <a:bodyPr/>
                    <a:lstStyle/>
                    <a:p>
                      <a:endParaRPr lang="fr-FR" dirty="0"/>
                    </a:p>
                  </a:txBody>
                  <a:tcP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rgbClr val="364157"/>
                    </a:solidFill>
                  </a:tcPr>
                </a:tc>
                <a:tc>
                  <a:txBody>
                    <a:bodyPr/>
                    <a:lstStyle/>
                    <a:p>
                      <a:pPr algn="ctr"/>
                      <a:r>
                        <a:rPr lang="fr-FR" dirty="0">
                          <a:solidFill>
                            <a:schemeClr val="bg1"/>
                          </a:solidFill>
                        </a:rPr>
                        <a:t>Porteur du projet</a:t>
                      </a:r>
                    </a:p>
                  </a:txBody>
                  <a:tcP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rgbClr val="364157"/>
                    </a:solidFill>
                  </a:tcPr>
                </a:tc>
                <a:tc>
                  <a:txBody>
                    <a:bodyPr/>
                    <a:lstStyle/>
                    <a:p>
                      <a:pPr algn="ctr"/>
                      <a:r>
                        <a:rPr lang="fr-FR" dirty="0"/>
                        <a:t>(Partenaire 1)</a:t>
                      </a:r>
                    </a:p>
                  </a:txBody>
                  <a:tcP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rgbClr val="364157"/>
                    </a:solidFill>
                  </a:tcPr>
                </a:tc>
                <a:tc>
                  <a:txBody>
                    <a:bodyPr/>
                    <a:lstStyle/>
                    <a:p>
                      <a:pPr algn="ctr"/>
                      <a:r>
                        <a:rPr lang="fr-FR" dirty="0"/>
                        <a:t>(Partenaire 2)</a:t>
                      </a:r>
                    </a:p>
                  </a:txBody>
                  <a:tcP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rgbClr val="364157"/>
                    </a:solidFill>
                  </a:tcPr>
                </a:tc>
                <a:extLst>
                  <a:ext uri="{0D108BD9-81ED-4DB2-BD59-A6C34878D82A}">
                    <a16:rowId xmlns:a16="http://schemas.microsoft.com/office/drawing/2014/main" val="1384127286"/>
                  </a:ext>
                </a:extLst>
              </a:tr>
              <a:tr h="724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rgbClr val="364157"/>
                          </a:solidFill>
                          <a:latin typeface="Calibri (Corps)"/>
                        </a:rPr>
                        <a:t>Rôle dans le projet</a:t>
                      </a:r>
                      <a:endParaRPr lang="fr-FR" sz="1000" b="1" dirty="0">
                        <a:solidFill>
                          <a:srgbClr val="364157"/>
                        </a:solidFill>
                        <a:latin typeface="Calibri (Corps)"/>
                      </a:endParaRPr>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noFill/>
                  </a:tcPr>
                </a:tc>
                <a:tc>
                  <a:txBody>
                    <a:bodyPr/>
                    <a:lstStyle/>
                    <a:p>
                      <a:endParaRPr lang="fr-FR" sz="1600" b="0" dirty="0"/>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chemeClr val="bg1">
                        <a:lumMod val="95000"/>
                      </a:schemeClr>
                    </a:solidFill>
                  </a:tcPr>
                </a:tc>
                <a:tc>
                  <a:txBody>
                    <a:bodyPr/>
                    <a:lstStyle/>
                    <a:p>
                      <a:endParaRPr lang="fr-FR" sz="1600" b="0" dirty="0"/>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chemeClr val="bg1">
                        <a:lumMod val="95000"/>
                      </a:schemeClr>
                    </a:solidFill>
                  </a:tcPr>
                </a:tc>
                <a:tc>
                  <a:txBody>
                    <a:bodyPr/>
                    <a:lstStyle/>
                    <a:p>
                      <a:endParaRPr lang="fr-FR" sz="1600" b="0" dirty="0"/>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8509984"/>
                  </a:ext>
                </a:extLst>
              </a:tr>
              <a:tr h="1168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rgbClr val="364157"/>
                          </a:solidFill>
                          <a:latin typeface="Calibri (Corps)"/>
                        </a:rPr>
                        <a:t>Ressources humaines estimées pour le projet </a:t>
                      </a:r>
                      <a:r>
                        <a:rPr lang="fr-FR" sz="1600" b="0" dirty="0">
                          <a:solidFill>
                            <a:srgbClr val="364157"/>
                          </a:solidFill>
                          <a:latin typeface="Calibri (Corps)"/>
                        </a:rPr>
                        <a:t> </a:t>
                      </a:r>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fr-FR" sz="1600" b="0" dirty="0"/>
                        <a:t>…</a:t>
                      </a:r>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fr-FR" sz="1600" b="0" dirty="0"/>
                        <a:t>…</a:t>
                      </a:r>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fr-FR" sz="1600" b="0" dirty="0"/>
                        <a:t>…</a:t>
                      </a:r>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2157283"/>
                  </a:ext>
                </a:extLst>
              </a:tr>
              <a:tr h="986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rgbClr val="364157"/>
                          </a:solidFill>
                          <a:latin typeface="Calibri (Corps)"/>
                        </a:rPr>
                        <a:t>Autres moyens nécessaires pour le projet (investissements)</a:t>
                      </a:r>
                      <a:endParaRPr lang="fr-FR" sz="1600" b="0" dirty="0">
                        <a:solidFill>
                          <a:srgbClr val="364157"/>
                        </a:solidFill>
                        <a:latin typeface="Calibri (Corps)"/>
                      </a:endParaRPr>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noFill/>
                  </a:tcPr>
                </a:tc>
                <a:tc>
                  <a:txBody>
                    <a:bodyPr/>
                    <a:lstStyle/>
                    <a:p>
                      <a:endParaRPr lang="fr-FR" sz="1600" b="0" dirty="0"/>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chemeClr val="bg1">
                        <a:lumMod val="95000"/>
                      </a:schemeClr>
                    </a:solidFill>
                  </a:tcPr>
                </a:tc>
                <a:tc>
                  <a:txBody>
                    <a:bodyPr/>
                    <a:lstStyle/>
                    <a:p>
                      <a:endParaRPr lang="fr-FR" sz="1600" b="0" dirty="0"/>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chemeClr val="bg1">
                        <a:lumMod val="95000"/>
                      </a:schemeClr>
                    </a:solidFill>
                  </a:tcPr>
                </a:tc>
                <a:tc>
                  <a:txBody>
                    <a:bodyPr/>
                    <a:lstStyle/>
                    <a:p>
                      <a:endParaRPr lang="fr-FR" sz="1600" b="0" dirty="0"/>
                    </a:p>
                  </a:txBody>
                  <a:tcPr anchor="ctr">
                    <a:lnL w="6350" cap="flat" cmpd="sng" algn="ctr">
                      <a:solidFill>
                        <a:srgbClr val="364157"/>
                      </a:solidFill>
                      <a:prstDash val="solid"/>
                      <a:round/>
                      <a:headEnd type="none" w="med" len="med"/>
                      <a:tailEnd type="none" w="med" len="med"/>
                    </a:lnL>
                    <a:lnR w="6350" cap="flat" cmpd="sng" algn="ctr">
                      <a:solidFill>
                        <a:srgbClr val="364157"/>
                      </a:solidFill>
                      <a:prstDash val="solid"/>
                      <a:round/>
                      <a:headEnd type="none" w="med" len="med"/>
                      <a:tailEnd type="none" w="med" len="med"/>
                    </a:lnR>
                    <a:lnT w="6350" cap="flat" cmpd="sng" algn="ctr">
                      <a:solidFill>
                        <a:srgbClr val="364157"/>
                      </a:solidFill>
                      <a:prstDash val="solid"/>
                      <a:round/>
                      <a:headEnd type="none" w="med" len="med"/>
                      <a:tailEnd type="none" w="med" len="med"/>
                    </a:lnT>
                    <a:lnB w="6350" cap="flat" cmpd="sng" algn="ctr">
                      <a:solidFill>
                        <a:srgbClr val="36415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66144384"/>
                  </a:ext>
                </a:extLst>
              </a:tr>
            </a:tbl>
          </a:graphicData>
        </a:graphic>
      </p:graphicFrame>
      <p:sp>
        <p:nvSpPr>
          <p:cNvPr id="5" name="ZoneTexte 5">
            <a:extLst>
              <a:ext uri="{FF2B5EF4-FFF2-40B4-BE49-F238E27FC236}">
                <a16:creationId xmlns:a16="http://schemas.microsoft.com/office/drawing/2014/main" id="{DEE69E70-1E89-4084-8FC7-381318FDC897}"/>
              </a:ext>
            </a:extLst>
          </p:cNvPr>
          <p:cNvSpPr>
            <a:spLocks/>
          </p:cNvSpPr>
          <p:nvPr>
            <p:custDataLst>
              <p:tags r:id="rId2"/>
            </p:custDataLst>
          </p:nvPr>
        </p:nvSpPr>
        <p:spPr bwMode="auto">
          <a:xfrm>
            <a:off x="448891" y="5507121"/>
            <a:ext cx="7097904" cy="384721"/>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Partenaires recherchés (le cas échéant) :</a:t>
            </a:r>
            <a:endParaRPr dirty="0"/>
          </a:p>
        </p:txBody>
      </p:sp>
      <p:sp>
        <p:nvSpPr>
          <p:cNvPr id="6" name="ZoneTexte 6">
            <a:extLst>
              <a:ext uri="{FF2B5EF4-FFF2-40B4-BE49-F238E27FC236}">
                <a16:creationId xmlns:a16="http://schemas.microsoft.com/office/drawing/2014/main" id="{43A53BEE-AFD1-4D42-B12F-585136D14366}"/>
              </a:ext>
            </a:extLst>
          </p:cNvPr>
          <p:cNvSpPr>
            <a:spLocks/>
          </p:cNvSpPr>
          <p:nvPr>
            <p:custDataLst>
              <p:tags r:id="rId3"/>
            </p:custDataLst>
          </p:nvPr>
        </p:nvSpPr>
        <p:spPr bwMode="auto">
          <a:xfrm>
            <a:off x="448891" y="5891842"/>
            <a:ext cx="10758097" cy="777254"/>
          </a:xfrm>
          <a:prstGeom prst="rect">
            <a:avLst/>
          </a:prstGeom>
          <a:solidFill>
            <a:schemeClr val="bg1">
              <a:lumMod val="95000"/>
            </a:schemeClr>
          </a:solidFill>
          <a:ln>
            <a:noFill/>
            <a:prstDash val="sysDash"/>
          </a:ln>
        </p:spPr>
        <p:txBody>
          <a:bodyPr wrap="square" rtlCol="0">
            <a:noAutofit/>
          </a:bodyPr>
          <a:lstStyle/>
          <a:p>
            <a:pPr defTabSz="457200">
              <a:defRPr/>
            </a:pPr>
            <a:r>
              <a:rPr lang="fr-FR" sz="1400" dirty="0">
                <a:solidFill>
                  <a:schemeClr val="bg1">
                    <a:lumMod val="50000"/>
                  </a:schemeClr>
                </a:solidFill>
                <a:latin typeface="Calibri (Corps)"/>
              </a:rPr>
              <a:t>Vous pouvez renseigner ici les compétences recherchées. </a:t>
            </a:r>
          </a:p>
        </p:txBody>
      </p:sp>
      <p:sp>
        <p:nvSpPr>
          <p:cNvPr id="9" name="ZoneTexte 5">
            <a:extLst>
              <a:ext uri="{FF2B5EF4-FFF2-40B4-BE49-F238E27FC236}">
                <a16:creationId xmlns:a16="http://schemas.microsoft.com/office/drawing/2014/main" id="{3662A089-D47B-4FDA-9838-D7EC99913292}"/>
              </a:ext>
            </a:extLst>
          </p:cNvPr>
          <p:cNvSpPr>
            <a:spLocks/>
          </p:cNvSpPr>
          <p:nvPr>
            <p:custDataLst>
              <p:tags r:id="rId4"/>
            </p:custDataLst>
          </p:nvPr>
        </p:nvSpPr>
        <p:spPr bwMode="auto">
          <a:xfrm>
            <a:off x="478989" y="1579121"/>
            <a:ext cx="7097904" cy="384721"/>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Répartition des rôles et ressources :</a:t>
            </a:r>
            <a:endParaRPr dirty="0"/>
          </a:p>
        </p:txBody>
      </p:sp>
    </p:spTree>
    <p:extLst>
      <p:ext uri="{BB962C8B-B14F-4D97-AF65-F5344CB8AC3E}">
        <p14:creationId xmlns:p14="http://schemas.microsoft.com/office/powerpoint/2010/main" val="390108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7"/>
          <p:cNvSpPr>
            <a:spLocks/>
          </p:cNvSpPr>
          <p:nvPr>
            <p:custDataLst>
              <p:tags r:id="rId1"/>
            </p:custDataLst>
          </p:nvPr>
        </p:nvSpPr>
        <p:spPr bwMode="auto">
          <a:xfrm>
            <a:off x="386078" y="2005405"/>
            <a:ext cx="9954903" cy="2427447"/>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solidFill>
                  <a:schemeClr val="bg1">
                    <a:lumMod val="50000"/>
                  </a:schemeClr>
                </a:solidFill>
                <a:latin typeface="Calibri (Corps)"/>
              </a:rPr>
              <a:t>…</a:t>
            </a:r>
          </a:p>
        </p:txBody>
      </p:sp>
      <p:sp>
        <p:nvSpPr>
          <p:cNvPr id="5" name="ZoneTexte 8"/>
          <p:cNvSpPr>
            <a:spLocks/>
          </p:cNvSpPr>
          <p:nvPr>
            <p:custDataLst>
              <p:tags r:id="rId2"/>
            </p:custDataLst>
          </p:nvPr>
        </p:nvSpPr>
        <p:spPr bwMode="auto">
          <a:xfrm>
            <a:off x="386079" y="1621196"/>
            <a:ext cx="9553051" cy="384721"/>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Impact socio-économique sur la (les) région(s) Nouvelle-Aquitaine et/ou Occitanie</a:t>
            </a:r>
            <a:endParaRPr dirty="0"/>
          </a:p>
        </p:txBody>
      </p:sp>
      <p:sp>
        <p:nvSpPr>
          <p:cNvPr id="8" name="ZoneTexte 11"/>
          <p:cNvSpPr>
            <a:spLocks/>
          </p:cNvSpPr>
          <p:nvPr>
            <p:custDataLst>
              <p:tags r:id="rId3"/>
            </p:custDataLst>
          </p:nvPr>
        </p:nvSpPr>
        <p:spPr bwMode="auto">
          <a:xfrm>
            <a:off x="386078" y="4545088"/>
            <a:ext cx="7585105" cy="384721"/>
          </a:xfrm>
          <a:prstGeom prst="rect">
            <a:avLst/>
          </a:prstGeom>
          <a:noFill/>
          <a:ln>
            <a:noFill/>
            <a:prstDash val="solid"/>
          </a:ln>
        </p:spPr>
        <p:txBody>
          <a:bodyPr wrap="square" rtlCol="0">
            <a:spAutoFit/>
          </a:bodyPr>
          <a:lstStyle/>
          <a:p>
            <a:pPr defTabSz="457200">
              <a:defRPr/>
            </a:pPr>
            <a:r>
              <a:rPr lang="fr-FR" sz="1900" b="1" dirty="0">
                <a:solidFill>
                  <a:schemeClr val="accent1">
                    <a:lumMod val="75000"/>
                  </a:schemeClr>
                </a:solidFill>
                <a:latin typeface="Calibri (Corps)"/>
              </a:rPr>
              <a:t>Impacts environnemental / RSE / Qualité de vie au travail</a:t>
            </a:r>
            <a:endParaRPr dirty="0"/>
          </a:p>
        </p:txBody>
      </p:sp>
      <p:sp>
        <p:nvSpPr>
          <p:cNvPr id="9" name="ZoneTexte 12"/>
          <p:cNvSpPr>
            <a:spLocks/>
          </p:cNvSpPr>
          <p:nvPr>
            <p:custDataLst>
              <p:tags r:id="rId4"/>
            </p:custDataLst>
          </p:nvPr>
        </p:nvSpPr>
        <p:spPr bwMode="auto">
          <a:xfrm>
            <a:off x="386079" y="4929809"/>
            <a:ext cx="9954901" cy="1794346"/>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solidFill>
                  <a:schemeClr val="bg1">
                    <a:lumMod val="50000"/>
                  </a:schemeClr>
                </a:solidFill>
                <a:latin typeface="Calibri (Corps)"/>
              </a:rPr>
              <a:t>…</a:t>
            </a:r>
            <a:endParaRPr lang="fr-FR" dirty="0"/>
          </a:p>
        </p:txBody>
      </p:sp>
      <p:grpSp>
        <p:nvGrpSpPr>
          <p:cNvPr id="10" name="Groupe 16"/>
          <p:cNvGrpSpPr>
            <a:grpSpLocks noChangeAspect="1"/>
          </p:cNvGrpSpPr>
          <p:nvPr>
            <p:custDataLst>
              <p:tags r:id="rId5"/>
            </p:custDataLst>
          </p:nvPr>
        </p:nvGrpSpPr>
        <p:grpSpPr bwMode="auto">
          <a:xfrm>
            <a:off x="10395766" y="2605090"/>
            <a:ext cx="1410780" cy="1312438"/>
            <a:chOff x="8740710" y="1554365"/>
            <a:chExt cx="2688414" cy="2501012"/>
          </a:xfrm>
        </p:grpSpPr>
        <p:sp>
          <p:nvSpPr>
            <p:cNvPr id="11" name="Rectangle 3"/>
            <p:cNvSpPr/>
            <p:nvPr/>
          </p:nvSpPr>
          <p:spPr bwMode="auto">
            <a:xfrm rot="3713945" flipH="1">
              <a:off x="9933189" y="2799985"/>
              <a:ext cx="1624353" cy="1414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Rectangle 4"/>
            <p:cNvSpPr/>
            <p:nvPr/>
          </p:nvSpPr>
          <p:spPr bwMode="auto">
            <a:xfrm rot="10800000">
              <a:off x="9220541" y="3734819"/>
              <a:ext cx="1624353" cy="1414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5"/>
            <p:cNvSpPr/>
            <p:nvPr/>
          </p:nvSpPr>
          <p:spPr bwMode="auto">
            <a:xfrm rot="17886054">
              <a:off x="8612164" y="2694889"/>
              <a:ext cx="1624353" cy="1414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4" name="Google Shape;772;p11"/>
            <p:cNvPicPr/>
            <p:nvPr/>
          </p:nvPicPr>
          <p:blipFill>
            <a:blip r:embed="rId8">
              <a:duotone>
                <a:prstClr val="black"/>
                <a:srgbClr val="20A2D4">
                  <a:tint val="45000"/>
                  <a:satMod val="400000"/>
                </a:srgbClr>
              </a:duotone>
              <a:alphaModFix/>
            </a:blip>
            <a:stretch/>
          </p:blipFill>
          <p:spPr bwMode="auto">
            <a:xfrm>
              <a:off x="10349124" y="2975377"/>
              <a:ext cx="1080000" cy="1080000"/>
            </a:xfrm>
            <a:prstGeom prst="rect">
              <a:avLst/>
            </a:prstGeom>
            <a:noFill/>
            <a:ln>
              <a:noFill/>
            </a:ln>
          </p:spPr>
        </p:pic>
        <p:pic>
          <p:nvPicPr>
            <p:cNvPr id="15" name="Google Shape;767;p11"/>
            <p:cNvPicPr/>
            <p:nvPr/>
          </p:nvPicPr>
          <p:blipFill>
            <a:blip r:embed="rId9">
              <a:duotone>
                <a:prstClr val="black"/>
                <a:srgbClr val="20A2D4">
                  <a:tint val="45000"/>
                  <a:satMod val="400000"/>
                </a:srgbClr>
              </a:duotone>
              <a:alphaModFix/>
            </a:blip>
            <a:stretch/>
          </p:blipFill>
          <p:spPr bwMode="auto">
            <a:xfrm>
              <a:off x="9492717" y="1554365"/>
              <a:ext cx="1080000" cy="1080000"/>
            </a:xfrm>
            <a:prstGeom prst="rect">
              <a:avLst/>
            </a:prstGeom>
            <a:noFill/>
            <a:ln>
              <a:noFill/>
            </a:ln>
          </p:spPr>
        </p:pic>
        <p:pic>
          <p:nvPicPr>
            <p:cNvPr id="16" name="Google Shape;818;p11"/>
            <p:cNvPicPr/>
            <p:nvPr/>
          </p:nvPicPr>
          <p:blipFill>
            <a:blip r:embed="rId10">
              <a:duotone>
                <a:prstClr val="black"/>
                <a:srgbClr val="20A2D4">
                  <a:tint val="45000"/>
                  <a:satMod val="400000"/>
                </a:srgbClr>
              </a:duotone>
              <a:alphaModFix/>
            </a:blip>
            <a:stretch/>
          </p:blipFill>
          <p:spPr bwMode="auto">
            <a:xfrm>
              <a:off x="8740710" y="2975377"/>
              <a:ext cx="1080000" cy="1080000"/>
            </a:xfrm>
            <a:prstGeom prst="rect">
              <a:avLst/>
            </a:prstGeom>
            <a:noFill/>
            <a:ln>
              <a:noFill/>
            </a:ln>
          </p:spPr>
        </p:pic>
      </p:grpSp>
      <p:sp>
        <p:nvSpPr>
          <p:cNvPr id="17" name="Titre 1"/>
          <p:cNvSpPr>
            <a:spLocks noGrp="1"/>
          </p:cNvSpPr>
          <p:nvPr>
            <p:ph type="title"/>
            <p:custDataLst>
              <p:tags r:id="rId6"/>
            </p:custDataLst>
          </p:nvPr>
        </p:nvSpPr>
        <p:spPr bwMode="auto">
          <a:xfrm>
            <a:off x="274748" y="921172"/>
            <a:ext cx="10273981" cy="769669"/>
          </a:xfrm>
        </p:spPr>
        <p:txBody>
          <a:bodyPr/>
          <a:lstStyle/>
          <a:p>
            <a:pPr>
              <a:defRPr/>
            </a:pPr>
            <a:r>
              <a:rPr lang="fr-FR" dirty="0"/>
              <a:t>Impacts</a:t>
            </a:r>
            <a:endParaRPr dirty="0"/>
          </a:p>
        </p:txBody>
      </p:sp>
    </p:spTree>
    <p:extLst>
      <p:ext uri="{BB962C8B-B14F-4D97-AF65-F5344CB8AC3E}">
        <p14:creationId xmlns:p14="http://schemas.microsoft.com/office/powerpoint/2010/main" val="373835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33"/>
</p:tagLst>
</file>

<file path=ppt/tags/tag101.xml><?xml version="1.0" encoding="utf-8"?>
<p:tagLst xmlns:a="http://schemas.openxmlformats.org/drawingml/2006/main" xmlns:r="http://schemas.openxmlformats.org/officeDocument/2006/relationships" xmlns:p="http://schemas.openxmlformats.org/presentationml/2006/main">
  <p:tag name="NUM" val="34"/>
</p:tagLst>
</file>

<file path=ppt/tags/tag102.xml><?xml version="1.0" encoding="utf-8"?>
<p:tagLst xmlns:a="http://schemas.openxmlformats.org/drawingml/2006/main" xmlns:r="http://schemas.openxmlformats.org/officeDocument/2006/relationships" xmlns:p="http://schemas.openxmlformats.org/presentationml/2006/main">
  <p:tag name="NUM" val="35"/>
</p:tagLst>
</file>

<file path=ppt/tags/tag103.xml><?xml version="1.0" encoding="utf-8"?>
<p:tagLst xmlns:a="http://schemas.openxmlformats.org/drawingml/2006/main" xmlns:r="http://schemas.openxmlformats.org/officeDocument/2006/relationships" xmlns:p="http://schemas.openxmlformats.org/presentationml/2006/main">
  <p:tag name="NUM" val="36"/>
</p:tagLst>
</file>

<file path=ppt/tags/tag104.xml><?xml version="1.0" encoding="utf-8"?>
<p:tagLst xmlns:a="http://schemas.openxmlformats.org/drawingml/2006/main" xmlns:r="http://schemas.openxmlformats.org/officeDocument/2006/relationships" xmlns:p="http://schemas.openxmlformats.org/presentationml/2006/main">
  <p:tag name="NUM" val="37"/>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8"/>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0"/>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NUM" val="11"/>
</p:tagLst>
</file>

<file path=ppt/tags/tag79.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3"/>
</p:tagLst>
</file>

<file path=ppt/tags/tag81.xml><?xml version="1.0" encoding="utf-8"?>
<p:tagLst xmlns:a="http://schemas.openxmlformats.org/drawingml/2006/main" xmlns:r="http://schemas.openxmlformats.org/officeDocument/2006/relationships" xmlns:p="http://schemas.openxmlformats.org/presentationml/2006/main">
  <p:tag name="NUM" val="14"/>
</p:tagLst>
</file>

<file path=ppt/tags/tag82.xml><?xml version="1.0" encoding="utf-8"?>
<p:tagLst xmlns:a="http://schemas.openxmlformats.org/drawingml/2006/main" xmlns:r="http://schemas.openxmlformats.org/officeDocument/2006/relationships" xmlns:p="http://schemas.openxmlformats.org/presentationml/2006/main">
  <p:tag name="NUM" val="15"/>
</p:tagLst>
</file>

<file path=ppt/tags/tag83.xml><?xml version="1.0" encoding="utf-8"?>
<p:tagLst xmlns:a="http://schemas.openxmlformats.org/drawingml/2006/main" xmlns:r="http://schemas.openxmlformats.org/officeDocument/2006/relationships" xmlns:p="http://schemas.openxmlformats.org/presentationml/2006/main">
  <p:tag name="NUM" val="16"/>
</p:tagLst>
</file>

<file path=ppt/tags/tag84.xml><?xml version="1.0" encoding="utf-8"?>
<p:tagLst xmlns:a="http://schemas.openxmlformats.org/drawingml/2006/main" xmlns:r="http://schemas.openxmlformats.org/officeDocument/2006/relationships" xmlns:p="http://schemas.openxmlformats.org/presentationml/2006/main">
  <p:tag name="NUM" val="17"/>
</p:tagLst>
</file>

<file path=ppt/tags/tag85.xml><?xml version="1.0" encoding="utf-8"?>
<p:tagLst xmlns:a="http://schemas.openxmlformats.org/drawingml/2006/main" xmlns:r="http://schemas.openxmlformats.org/officeDocument/2006/relationships" xmlns:p="http://schemas.openxmlformats.org/presentationml/2006/main">
  <p:tag name="NUM" val="18"/>
</p:tagLst>
</file>

<file path=ppt/tags/tag86.xml><?xml version="1.0" encoding="utf-8"?>
<p:tagLst xmlns:a="http://schemas.openxmlformats.org/drawingml/2006/main" xmlns:r="http://schemas.openxmlformats.org/officeDocument/2006/relationships" xmlns:p="http://schemas.openxmlformats.org/presentationml/2006/main">
  <p:tag name="NUM" val="19"/>
</p:tagLst>
</file>

<file path=ppt/tags/tag87.xml><?xml version="1.0" encoding="utf-8"?>
<p:tagLst xmlns:a="http://schemas.openxmlformats.org/drawingml/2006/main" xmlns:r="http://schemas.openxmlformats.org/officeDocument/2006/relationships" xmlns:p="http://schemas.openxmlformats.org/presentationml/2006/main">
  <p:tag name="NUM" val="20"/>
</p:tagLst>
</file>

<file path=ppt/tags/tag88.xml><?xml version="1.0" encoding="utf-8"?>
<p:tagLst xmlns:a="http://schemas.openxmlformats.org/drawingml/2006/main" xmlns:r="http://schemas.openxmlformats.org/officeDocument/2006/relationships" xmlns:p="http://schemas.openxmlformats.org/presentationml/2006/main">
  <p:tag name="NUM" val="21"/>
</p:tagLst>
</file>

<file path=ppt/tags/tag89.xml><?xml version="1.0" encoding="utf-8"?>
<p:tagLst xmlns:a="http://schemas.openxmlformats.org/drawingml/2006/main" xmlns:r="http://schemas.openxmlformats.org/officeDocument/2006/relationships" xmlns:p="http://schemas.openxmlformats.org/presentationml/2006/main">
  <p:tag name="NUM" val="2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23"/>
</p:tagLst>
</file>

<file path=ppt/tags/tag91.xml><?xml version="1.0" encoding="utf-8"?>
<p:tagLst xmlns:a="http://schemas.openxmlformats.org/drawingml/2006/main" xmlns:r="http://schemas.openxmlformats.org/officeDocument/2006/relationships" xmlns:p="http://schemas.openxmlformats.org/presentationml/2006/main">
  <p:tag name="NUM" val="24"/>
</p:tagLst>
</file>

<file path=ppt/tags/tag92.xml><?xml version="1.0" encoding="utf-8"?>
<p:tagLst xmlns:a="http://schemas.openxmlformats.org/drawingml/2006/main" xmlns:r="http://schemas.openxmlformats.org/officeDocument/2006/relationships" xmlns:p="http://schemas.openxmlformats.org/presentationml/2006/main">
  <p:tag name="NUM" val="25"/>
</p:tagLst>
</file>

<file path=ppt/tags/tag93.xml><?xml version="1.0" encoding="utf-8"?>
<p:tagLst xmlns:a="http://schemas.openxmlformats.org/drawingml/2006/main" xmlns:r="http://schemas.openxmlformats.org/officeDocument/2006/relationships" xmlns:p="http://schemas.openxmlformats.org/presentationml/2006/main">
  <p:tag name="NUM" val="26"/>
</p:tagLst>
</file>

<file path=ppt/tags/tag94.xml><?xml version="1.0" encoding="utf-8"?>
<p:tagLst xmlns:a="http://schemas.openxmlformats.org/drawingml/2006/main" xmlns:r="http://schemas.openxmlformats.org/officeDocument/2006/relationships" xmlns:p="http://schemas.openxmlformats.org/presentationml/2006/main">
  <p:tag name="NUM" val="27"/>
</p:tagLst>
</file>

<file path=ppt/tags/tag95.xml><?xml version="1.0" encoding="utf-8"?>
<p:tagLst xmlns:a="http://schemas.openxmlformats.org/drawingml/2006/main" xmlns:r="http://schemas.openxmlformats.org/officeDocument/2006/relationships" xmlns:p="http://schemas.openxmlformats.org/presentationml/2006/main">
  <p:tag name="NUM" val="28"/>
</p:tagLst>
</file>

<file path=ppt/tags/tag96.xml><?xml version="1.0" encoding="utf-8"?>
<p:tagLst xmlns:a="http://schemas.openxmlformats.org/drawingml/2006/main" xmlns:r="http://schemas.openxmlformats.org/officeDocument/2006/relationships" xmlns:p="http://schemas.openxmlformats.org/presentationml/2006/main">
  <p:tag name="NUM" val="29"/>
</p:tagLst>
</file>

<file path=ppt/tags/tag97.xml><?xml version="1.0" encoding="utf-8"?>
<p:tagLst xmlns:a="http://schemas.openxmlformats.org/drawingml/2006/main" xmlns:r="http://schemas.openxmlformats.org/officeDocument/2006/relationships" xmlns:p="http://schemas.openxmlformats.org/presentationml/2006/main">
  <p:tag name="NUM" val="30"/>
</p:tagLst>
</file>

<file path=ppt/tags/tag98.xml><?xml version="1.0" encoding="utf-8"?>
<p:tagLst xmlns:a="http://schemas.openxmlformats.org/drawingml/2006/main" xmlns:r="http://schemas.openxmlformats.org/officeDocument/2006/relationships" xmlns:p="http://schemas.openxmlformats.org/presentationml/2006/main">
  <p:tag name="NUM" val="31"/>
</p:tagLst>
</file>

<file path=ppt/tags/tag99.xml><?xml version="1.0" encoding="utf-8"?>
<p:tagLst xmlns:a="http://schemas.openxmlformats.org/drawingml/2006/main" xmlns:r="http://schemas.openxmlformats.org/officeDocument/2006/relationships" xmlns:p="http://schemas.openxmlformats.org/presentationml/2006/main">
  <p:tag name="NUM" val="3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769</Words>
  <Application>Microsoft Office PowerPoint</Application>
  <PresentationFormat>Grand écran</PresentationFormat>
  <Paragraphs>156</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(Corps)</vt:lpstr>
      <vt:lpstr>Calibri Light</vt:lpstr>
      <vt:lpstr>Times New Roman</vt:lpstr>
      <vt:lpstr>Thème Office</vt:lpstr>
      <vt:lpstr>Présentation PowerPoint</vt:lpstr>
      <vt:lpstr>Carte d’identité du projet </vt:lpstr>
      <vt:lpstr>Carte d’identité du porteur du projet</vt:lpstr>
      <vt:lpstr>Carte d’identité du partenaire 1</vt:lpstr>
      <vt:lpstr>Présentation PowerPoint</vt:lpstr>
      <vt:lpstr>Description du projet (1/3)</vt:lpstr>
      <vt:lpstr>Description du projet (2/3)</vt:lpstr>
      <vt:lpstr>Description du projet (3/3)</vt:lpstr>
      <vt:lpstr>Impacts</vt:lpstr>
      <vt:lpstr>Contraintes réglementaires </vt:lpstr>
      <vt:lpstr>Opportunités de Marchés</vt:lpstr>
      <vt:lpstr>Planning prévisionnel</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PEREZ</dc:creator>
  <cp:lastModifiedBy>PELLETIER</cp:lastModifiedBy>
  <cp:revision>32</cp:revision>
  <dcterms:created xsi:type="dcterms:W3CDTF">2023-01-20T08:34:15Z</dcterms:created>
  <dcterms:modified xsi:type="dcterms:W3CDTF">2023-02-20T13:06:17Z</dcterms:modified>
</cp:coreProperties>
</file>