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73" r:id="rId3"/>
    <p:sldId id="274" r:id="rId4"/>
    <p:sldId id="275" r:id="rId5"/>
    <p:sldId id="258" r:id="rId6"/>
    <p:sldId id="259" r:id="rId7"/>
    <p:sldId id="260" r:id="rId8"/>
    <p:sldId id="262" r:id="rId9"/>
    <p:sldId id="276" r:id="rId10"/>
    <p:sldId id="269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3F91"/>
    <a:srgbClr val="275B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60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097B0-FD52-4D64-B3B8-64E1562C3CB2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E4C25-46AC-4EC2-9D4A-1E884951A6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2598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C0DA9-DDA8-4F02-86B9-D02EC41CC556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4B0-8FFB-4255-B48B-6A0F4F333A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521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C0DA9-DDA8-4F02-86B9-D02EC41CC556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4B0-8FFB-4255-B48B-6A0F4F333A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00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C0DA9-DDA8-4F02-86B9-D02EC41CC556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4B0-8FFB-4255-B48B-6A0F4F333A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789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10_Titre+texte+num page+date+pdp - fond sombre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1249680" y="365125"/>
            <a:ext cx="1010412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Titre de la page</a:t>
            </a:r>
            <a:endParaRPr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CCAA339-CCD6-49DF-8F49-613F388DD7F8}" type="datetimeFigureOut">
              <a:rPr lang="fr-FR"/>
              <a:t>20/01/2023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62ACBAA-EBD7-406A-8001-53CDDB09CFA8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299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5_Titre+texte 5 niveaux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235590" y="210047"/>
            <a:ext cx="863338" cy="55658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1269920" y="351782"/>
            <a:ext cx="1107520" cy="220748"/>
          </a:xfrm>
          <a:prstGeom prst="rect">
            <a:avLst/>
          </a:prstGeom>
        </p:spPr>
      </p:pic>
      <p:pic>
        <p:nvPicPr>
          <p:cNvPr id="6" name="Image 8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7000036" y="-26894"/>
            <a:ext cx="5191964" cy="2233752"/>
          </a:xfrm>
          <a:prstGeom prst="rect">
            <a:avLst/>
          </a:prstGeom>
        </p:spPr>
      </p:pic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1269920" y="2111604"/>
            <a:ext cx="10505519" cy="458383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 bwMode="auto">
          <a:xfrm>
            <a:off x="1269920" y="988050"/>
            <a:ext cx="87122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50822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Page blanche_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1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235590" y="231314"/>
            <a:ext cx="863338" cy="556580"/>
          </a:xfrm>
          <a:prstGeom prst="rect">
            <a:avLst/>
          </a:prstGeom>
        </p:spPr>
      </p:pic>
      <p:pic>
        <p:nvPicPr>
          <p:cNvPr id="5" name="Image 17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1269920" y="373048"/>
            <a:ext cx="1107520" cy="22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552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C0DA9-DDA8-4F02-86B9-D02EC41CC556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4B0-8FFB-4255-B48B-6A0F4F333A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371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C0DA9-DDA8-4F02-86B9-D02EC41CC556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4B0-8FFB-4255-B48B-6A0F4F333A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1747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C0DA9-DDA8-4F02-86B9-D02EC41CC556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4B0-8FFB-4255-B48B-6A0F4F333A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503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C0DA9-DDA8-4F02-86B9-D02EC41CC556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4B0-8FFB-4255-B48B-6A0F4F333A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3459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C0DA9-DDA8-4F02-86B9-D02EC41CC556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4B0-8FFB-4255-B48B-6A0F4F333A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8574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C0DA9-DDA8-4F02-86B9-D02EC41CC556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4B0-8FFB-4255-B48B-6A0F4F333A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1890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C0DA9-DDA8-4F02-86B9-D02EC41CC556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4B0-8FFB-4255-B48B-6A0F4F333A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6482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C0DA9-DDA8-4F02-86B9-D02EC41CC556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4B0-8FFB-4255-B48B-6A0F4F333A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8772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C0DA9-DDA8-4F02-86B9-D02EC41CC556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AA4B0-8FFB-4255-B48B-6A0F4F333A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4707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8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7.emf"/><Relationship Id="rId5" Type="http://schemas.openxmlformats.org/officeDocument/2006/relationships/tags" Target="../tags/tag5.xml"/><Relationship Id="rId10" Type="http://schemas.openxmlformats.org/officeDocument/2006/relationships/image" Target="../media/image6.png"/><Relationship Id="rId4" Type="http://schemas.openxmlformats.org/officeDocument/2006/relationships/tags" Target="../tags/tag4.xml"/><Relationship Id="rId9" Type="http://schemas.openxmlformats.org/officeDocument/2006/relationships/image" Target="../media/image5.emf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tags" Target="../tags/tag74.xml"/><Relationship Id="rId18" Type="http://schemas.openxmlformats.org/officeDocument/2006/relationships/tags" Target="../tags/tag79.xml"/><Relationship Id="rId26" Type="http://schemas.openxmlformats.org/officeDocument/2006/relationships/tags" Target="../tags/tag87.xml"/><Relationship Id="rId39" Type="http://schemas.openxmlformats.org/officeDocument/2006/relationships/image" Target="../media/image10.jpg"/><Relationship Id="rId21" Type="http://schemas.openxmlformats.org/officeDocument/2006/relationships/tags" Target="../tags/tag82.xml"/><Relationship Id="rId34" Type="http://schemas.openxmlformats.org/officeDocument/2006/relationships/tags" Target="../tags/tag95.xml"/><Relationship Id="rId42" Type="http://schemas.openxmlformats.org/officeDocument/2006/relationships/image" Target="../media/image13.emf"/><Relationship Id="rId47" Type="http://schemas.openxmlformats.org/officeDocument/2006/relationships/image" Target="../media/image18.emf"/><Relationship Id="rId7" Type="http://schemas.openxmlformats.org/officeDocument/2006/relationships/tags" Target="../tags/tag68.xml"/><Relationship Id="rId2" Type="http://schemas.openxmlformats.org/officeDocument/2006/relationships/tags" Target="../tags/tag63.xml"/><Relationship Id="rId16" Type="http://schemas.openxmlformats.org/officeDocument/2006/relationships/tags" Target="../tags/tag77.xml"/><Relationship Id="rId29" Type="http://schemas.openxmlformats.org/officeDocument/2006/relationships/tags" Target="../tags/tag90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11" Type="http://schemas.openxmlformats.org/officeDocument/2006/relationships/tags" Target="../tags/tag72.xml"/><Relationship Id="rId24" Type="http://schemas.openxmlformats.org/officeDocument/2006/relationships/tags" Target="../tags/tag85.xml"/><Relationship Id="rId32" Type="http://schemas.openxmlformats.org/officeDocument/2006/relationships/tags" Target="../tags/tag93.xml"/><Relationship Id="rId37" Type="http://schemas.openxmlformats.org/officeDocument/2006/relationships/tags" Target="../tags/tag98.xml"/><Relationship Id="rId40" Type="http://schemas.openxmlformats.org/officeDocument/2006/relationships/image" Target="../media/image11.emf"/><Relationship Id="rId45" Type="http://schemas.openxmlformats.org/officeDocument/2006/relationships/image" Target="../media/image16.emf"/><Relationship Id="rId5" Type="http://schemas.openxmlformats.org/officeDocument/2006/relationships/tags" Target="../tags/tag66.xml"/><Relationship Id="rId15" Type="http://schemas.openxmlformats.org/officeDocument/2006/relationships/tags" Target="../tags/tag76.xml"/><Relationship Id="rId23" Type="http://schemas.openxmlformats.org/officeDocument/2006/relationships/tags" Target="../tags/tag84.xml"/><Relationship Id="rId28" Type="http://schemas.openxmlformats.org/officeDocument/2006/relationships/tags" Target="../tags/tag89.xml"/><Relationship Id="rId36" Type="http://schemas.openxmlformats.org/officeDocument/2006/relationships/tags" Target="../tags/tag97.xml"/><Relationship Id="rId10" Type="http://schemas.openxmlformats.org/officeDocument/2006/relationships/tags" Target="../tags/tag71.xml"/><Relationship Id="rId19" Type="http://schemas.openxmlformats.org/officeDocument/2006/relationships/tags" Target="../tags/tag80.xml"/><Relationship Id="rId31" Type="http://schemas.openxmlformats.org/officeDocument/2006/relationships/tags" Target="../tags/tag92.xml"/><Relationship Id="rId44" Type="http://schemas.openxmlformats.org/officeDocument/2006/relationships/image" Target="../media/image15.emf"/><Relationship Id="rId4" Type="http://schemas.openxmlformats.org/officeDocument/2006/relationships/tags" Target="../tags/tag65.xml"/><Relationship Id="rId9" Type="http://schemas.openxmlformats.org/officeDocument/2006/relationships/tags" Target="../tags/tag70.xml"/><Relationship Id="rId14" Type="http://schemas.openxmlformats.org/officeDocument/2006/relationships/tags" Target="../tags/tag75.xml"/><Relationship Id="rId22" Type="http://schemas.openxmlformats.org/officeDocument/2006/relationships/tags" Target="../tags/tag83.xml"/><Relationship Id="rId27" Type="http://schemas.openxmlformats.org/officeDocument/2006/relationships/tags" Target="../tags/tag88.xml"/><Relationship Id="rId30" Type="http://schemas.openxmlformats.org/officeDocument/2006/relationships/tags" Target="../tags/tag91.xml"/><Relationship Id="rId35" Type="http://schemas.openxmlformats.org/officeDocument/2006/relationships/tags" Target="../tags/tag96.xml"/><Relationship Id="rId43" Type="http://schemas.openxmlformats.org/officeDocument/2006/relationships/image" Target="../media/image14.emf"/><Relationship Id="rId48" Type="http://schemas.openxmlformats.org/officeDocument/2006/relationships/image" Target="../media/image19.png"/><Relationship Id="rId8" Type="http://schemas.openxmlformats.org/officeDocument/2006/relationships/tags" Target="../tags/tag69.xml"/><Relationship Id="rId3" Type="http://schemas.openxmlformats.org/officeDocument/2006/relationships/tags" Target="../tags/tag64.xml"/><Relationship Id="rId12" Type="http://schemas.openxmlformats.org/officeDocument/2006/relationships/tags" Target="../tags/tag73.xml"/><Relationship Id="rId17" Type="http://schemas.openxmlformats.org/officeDocument/2006/relationships/tags" Target="../tags/tag78.xml"/><Relationship Id="rId25" Type="http://schemas.openxmlformats.org/officeDocument/2006/relationships/tags" Target="../tags/tag86.xml"/><Relationship Id="rId33" Type="http://schemas.openxmlformats.org/officeDocument/2006/relationships/tags" Target="../tags/tag94.xml"/><Relationship Id="rId38" Type="http://schemas.openxmlformats.org/officeDocument/2006/relationships/slideLayout" Target="../slideLayouts/slideLayout14.xml"/><Relationship Id="rId46" Type="http://schemas.openxmlformats.org/officeDocument/2006/relationships/image" Target="../media/image17.emf"/><Relationship Id="rId20" Type="http://schemas.openxmlformats.org/officeDocument/2006/relationships/tags" Target="../tags/tag81.xml"/><Relationship Id="rId41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13" Type="http://schemas.openxmlformats.org/officeDocument/2006/relationships/slideLayout" Target="../slideLayouts/slideLayout13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12" Type="http://schemas.openxmlformats.org/officeDocument/2006/relationships/tags" Target="../tags/tag19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5" Type="http://schemas.openxmlformats.org/officeDocument/2006/relationships/tags" Target="../tags/tag12.xml"/><Relationship Id="rId10" Type="http://schemas.openxmlformats.org/officeDocument/2006/relationships/tags" Target="../tags/tag17.xml"/><Relationship Id="rId4" Type="http://schemas.openxmlformats.org/officeDocument/2006/relationships/tags" Target="../tags/tag11.xml"/><Relationship Id="rId9" Type="http://schemas.openxmlformats.org/officeDocument/2006/relationships/tags" Target="../tags/tag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4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4" Type="http://schemas.openxmlformats.org/officeDocument/2006/relationships/tags" Target="../tags/tag29.xml"/><Relationship Id="rId9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41.xml"/><Relationship Id="rId13" Type="http://schemas.openxmlformats.org/officeDocument/2006/relationships/slideLayout" Target="../slideLayouts/slideLayout13.xml"/><Relationship Id="rId3" Type="http://schemas.openxmlformats.org/officeDocument/2006/relationships/tags" Target="../tags/tag36.xml"/><Relationship Id="rId7" Type="http://schemas.openxmlformats.org/officeDocument/2006/relationships/tags" Target="../tags/tag40.xml"/><Relationship Id="rId12" Type="http://schemas.openxmlformats.org/officeDocument/2006/relationships/tags" Target="../tags/tag45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tags" Target="../tags/tag39.xml"/><Relationship Id="rId11" Type="http://schemas.openxmlformats.org/officeDocument/2006/relationships/tags" Target="../tags/tag44.xml"/><Relationship Id="rId5" Type="http://schemas.openxmlformats.org/officeDocument/2006/relationships/tags" Target="../tags/tag38.xml"/><Relationship Id="rId10" Type="http://schemas.openxmlformats.org/officeDocument/2006/relationships/tags" Target="../tags/tag43.xml"/><Relationship Id="rId4" Type="http://schemas.openxmlformats.org/officeDocument/2006/relationships/tags" Target="../tags/tag37.xml"/><Relationship Id="rId9" Type="http://schemas.openxmlformats.org/officeDocument/2006/relationships/tags" Target="../tags/tag4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tags" Target="../tags/tag48.xml"/><Relationship Id="rId7" Type="http://schemas.openxmlformats.org/officeDocument/2006/relationships/tags" Target="../tags/tag52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tags" Target="../tags/tag51.xml"/><Relationship Id="rId5" Type="http://schemas.openxmlformats.org/officeDocument/2006/relationships/tags" Target="../tags/tag50.xml"/><Relationship Id="rId4" Type="http://schemas.openxmlformats.org/officeDocument/2006/relationships/tags" Target="../tags/tag49.xml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tags" Target="../tags/tag55.xml"/><Relationship Id="rId7" Type="http://schemas.openxmlformats.org/officeDocument/2006/relationships/tags" Target="../tags/tag59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6" Type="http://schemas.openxmlformats.org/officeDocument/2006/relationships/tags" Target="../tags/tag58.xml"/><Relationship Id="rId5" Type="http://schemas.openxmlformats.org/officeDocument/2006/relationships/tags" Target="../tags/tag57.xml"/><Relationship Id="rId4" Type="http://schemas.openxmlformats.org/officeDocument/2006/relationships/tags" Target="../tags/tag5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61.xml"/><Relationship Id="rId1" Type="http://schemas.openxmlformats.org/officeDocument/2006/relationships/tags" Target="../tags/tag6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29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9"/>
          <a:srcRect r="20294"/>
          <a:stretch/>
        </p:blipFill>
        <p:spPr bwMode="auto">
          <a:xfrm>
            <a:off x="0" y="5122133"/>
            <a:ext cx="12216680" cy="1760157"/>
          </a:xfrm>
          <a:prstGeom prst="rect">
            <a:avLst/>
          </a:prstGeom>
        </p:spPr>
      </p:pic>
      <p:pic>
        <p:nvPicPr>
          <p:cNvPr id="5" name="Image 4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/>
          <a:stretch/>
        </p:blipFill>
        <p:spPr bwMode="auto">
          <a:xfrm>
            <a:off x="948959" y="956508"/>
            <a:ext cx="1500506" cy="960324"/>
          </a:xfrm>
          <a:prstGeom prst="rect">
            <a:avLst/>
          </a:prstGeom>
        </p:spPr>
      </p:pic>
      <p:pic>
        <p:nvPicPr>
          <p:cNvPr id="6" name="Image 4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/>
          <a:stretch/>
        </p:blipFill>
        <p:spPr bwMode="auto">
          <a:xfrm>
            <a:off x="2639616" y="956508"/>
            <a:ext cx="3225519" cy="642906"/>
          </a:xfrm>
          <a:prstGeom prst="rect">
            <a:avLst/>
          </a:prstGeom>
        </p:spPr>
      </p:pic>
      <p:sp>
        <p:nvSpPr>
          <p:cNvPr id="7" name="Titre 1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839416" y="2782664"/>
            <a:ext cx="6114476" cy="10112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defRPr/>
            </a:pPr>
            <a:r>
              <a:rPr lang="fr-FR" sz="3600" b="1" dirty="0" smtClean="0">
                <a:solidFill>
                  <a:schemeClr val="bg1"/>
                </a:solidFill>
                <a:latin typeface="Arial"/>
                <a:cs typeface="Arial"/>
              </a:rPr>
              <a:t>AMI CORAC PME</a:t>
            </a:r>
          </a:p>
          <a:p>
            <a:pPr algn="l">
              <a:lnSpc>
                <a:spcPct val="120000"/>
              </a:lnSpc>
              <a:defRPr/>
            </a:pPr>
            <a:r>
              <a:rPr lang="fr-FR" sz="3600" b="1" dirty="0" smtClean="0">
                <a:solidFill>
                  <a:schemeClr val="bg1"/>
                </a:solidFill>
                <a:latin typeface="Arial"/>
                <a:cs typeface="Arial"/>
              </a:rPr>
              <a:t>Dossier type</a:t>
            </a:r>
            <a:endParaRPr sz="6600" b="1" dirty="0">
              <a:solidFill>
                <a:schemeClr val="bg1"/>
              </a:solidFill>
            </a:endParaRPr>
          </a:p>
        </p:txBody>
      </p:sp>
      <p:pic>
        <p:nvPicPr>
          <p:cNvPr id="9" name="Image 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/>
          <a:stretch/>
        </p:blipFill>
        <p:spPr bwMode="auto">
          <a:xfrm>
            <a:off x="2550680" y="1602309"/>
            <a:ext cx="3755461" cy="365792"/>
          </a:xfrm>
          <a:prstGeom prst="rect">
            <a:avLst/>
          </a:prstGeom>
        </p:spPr>
      </p:pic>
      <p:sp>
        <p:nvSpPr>
          <p:cNvPr id="16" name="Titre 1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6027576" y="2782664"/>
            <a:ext cx="6189104" cy="139937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defRPr/>
            </a:pPr>
            <a:r>
              <a:rPr lang="fr-FR" sz="2800" b="1" dirty="0" smtClean="0">
                <a:solidFill>
                  <a:schemeClr val="bg1"/>
                </a:solidFill>
                <a:latin typeface="Arial"/>
                <a:cs typeface="Arial"/>
              </a:rPr>
              <a:t>Nom projet</a:t>
            </a:r>
          </a:p>
          <a:p>
            <a:pPr algn="l">
              <a:lnSpc>
                <a:spcPct val="120000"/>
              </a:lnSpc>
              <a:defRPr/>
            </a:pPr>
            <a:r>
              <a:rPr lang="fr-FR" sz="2800" b="1" dirty="0" smtClean="0">
                <a:solidFill>
                  <a:schemeClr val="bg1"/>
                </a:solidFill>
              </a:rPr>
              <a:t>Nom de la PME/ETI porteuse</a:t>
            </a:r>
            <a:endParaRPr lang="fr-FR" sz="3200" b="1" dirty="0">
              <a:solidFill>
                <a:schemeClr val="bg1"/>
              </a:solidFill>
            </a:endParaRPr>
          </a:p>
          <a:p>
            <a:pPr algn="l">
              <a:lnSpc>
                <a:spcPct val="120000"/>
              </a:lnSpc>
              <a:defRPr/>
            </a:pPr>
            <a:r>
              <a:rPr lang="fr-FR" sz="2800" b="1" dirty="0" smtClean="0">
                <a:solidFill>
                  <a:schemeClr val="bg1"/>
                </a:solidFill>
              </a:rPr>
              <a:t>Noms membres du consortium </a:t>
            </a:r>
            <a:r>
              <a:rPr lang="fr-FR" sz="2000" b="1" dirty="0" smtClean="0">
                <a:solidFill>
                  <a:schemeClr val="bg1"/>
                </a:solidFill>
              </a:rPr>
              <a:t>(le cas échéant)</a:t>
            </a:r>
            <a:endParaRPr lang="fr-FR" sz="18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>
            <p:custDataLst>
              <p:tags r:id="rId7"/>
            </p:custDataLst>
          </p:nvPr>
        </p:nvSpPr>
        <p:spPr>
          <a:xfrm>
            <a:off x="6600056" y="5383775"/>
            <a:ext cx="1207499" cy="123687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Logo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71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5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9"/>
          <a:stretch/>
        </p:blipFill>
        <p:spPr bwMode="auto">
          <a:xfrm>
            <a:off x="1" y="1"/>
            <a:ext cx="12192000" cy="6858000"/>
          </a:xfrm>
          <a:prstGeom prst="rect">
            <a:avLst/>
          </a:prstGeom>
        </p:spPr>
      </p:pic>
      <p:pic>
        <p:nvPicPr>
          <p:cNvPr id="5" name="Image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0"/>
          <a:srcRect l="-19993" t="83197" r="-4"/>
          <a:stretch/>
        </p:blipFill>
        <p:spPr bwMode="auto">
          <a:xfrm rot="16199999">
            <a:off x="381510" y="359342"/>
            <a:ext cx="45719" cy="825847"/>
          </a:xfrm>
          <a:prstGeom prst="rect">
            <a:avLst/>
          </a:prstGeom>
        </p:spPr>
      </p:pic>
      <p:pic>
        <p:nvPicPr>
          <p:cNvPr id="6" name="Image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1"/>
          <a:stretch/>
        </p:blipFill>
        <p:spPr bwMode="auto">
          <a:xfrm>
            <a:off x="5097457" y="657439"/>
            <a:ext cx="1889804" cy="1209475"/>
          </a:xfrm>
          <a:prstGeom prst="rect">
            <a:avLst/>
          </a:prstGeom>
        </p:spPr>
      </p:pic>
      <p:pic>
        <p:nvPicPr>
          <p:cNvPr id="7" name="Image 8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42"/>
          <a:stretch/>
        </p:blipFill>
        <p:spPr bwMode="auto">
          <a:xfrm>
            <a:off x="7476439" y="665905"/>
            <a:ext cx="2521207" cy="568365"/>
          </a:xfrm>
          <a:prstGeom prst="rect">
            <a:avLst/>
          </a:prstGeom>
        </p:spPr>
      </p:pic>
      <p:pic>
        <p:nvPicPr>
          <p:cNvPr id="8" name="Image 9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43"/>
          <a:stretch/>
        </p:blipFill>
        <p:spPr bwMode="auto">
          <a:xfrm>
            <a:off x="7484995" y="1564229"/>
            <a:ext cx="2983810" cy="268423"/>
          </a:xfrm>
          <a:prstGeom prst="rect">
            <a:avLst/>
          </a:prstGeom>
        </p:spPr>
      </p:pic>
      <p:pic>
        <p:nvPicPr>
          <p:cNvPr id="9" name="Image 10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44"/>
          <a:stretch/>
        </p:blipFill>
        <p:spPr bwMode="auto">
          <a:xfrm>
            <a:off x="5098584" y="2372190"/>
            <a:ext cx="6026880" cy="46720"/>
          </a:xfrm>
          <a:prstGeom prst="rect">
            <a:avLst/>
          </a:prstGeom>
        </p:spPr>
      </p:pic>
      <p:sp>
        <p:nvSpPr>
          <p:cNvPr id="10" name="Titre 1"/>
          <p:cNvSpPr>
            <a:spLocks/>
          </p:cNvSpPr>
          <p:nvPr>
            <p:custDataLst>
              <p:tags r:id="rId7"/>
            </p:custDataLst>
          </p:nvPr>
        </p:nvSpPr>
        <p:spPr bwMode="auto">
          <a:xfrm>
            <a:off x="962487" y="482525"/>
            <a:ext cx="1192464" cy="4390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fr-FR" sz="1600" b="1">
                <a:solidFill>
                  <a:srgbClr val="0E1B31"/>
                </a:solidFill>
              </a:rPr>
              <a:t>Toulouse</a:t>
            </a:r>
            <a:endParaRPr/>
          </a:p>
        </p:txBody>
      </p:sp>
      <p:sp>
        <p:nvSpPr>
          <p:cNvPr id="11" name="Titre 1"/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962487" y="795549"/>
            <a:ext cx="2434866" cy="7452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74040">
              <a:lnSpc>
                <a:spcPts val="1200"/>
              </a:lnSpc>
              <a:spcBef>
                <a:spcPts val="10"/>
              </a:spcBef>
              <a:defRPr/>
            </a:pPr>
            <a:r>
              <a:rPr lang="fr-FR" sz="1000">
                <a:solidFill>
                  <a:srgbClr val="364157"/>
                </a:solidFill>
                <a:latin typeface="Calibri"/>
                <a:cs typeface="Calibri"/>
              </a:rPr>
              <a:t>Bâtiment</a:t>
            </a:r>
            <a:r>
              <a:rPr lang="fr-FR" sz="1000" spc="-95">
                <a:solidFill>
                  <a:srgbClr val="364157"/>
                </a:solidFill>
                <a:latin typeface="Calibri"/>
                <a:cs typeface="Calibri"/>
              </a:rPr>
              <a:t> </a:t>
            </a:r>
            <a:r>
              <a:rPr lang="fr-FR" sz="1000">
                <a:solidFill>
                  <a:srgbClr val="364157"/>
                </a:solidFill>
                <a:latin typeface="Calibri"/>
                <a:cs typeface="Calibri"/>
              </a:rPr>
              <a:t>B612</a:t>
            </a:r>
            <a:endParaRPr/>
          </a:p>
          <a:p>
            <a:pPr marL="12700" marR="574040">
              <a:lnSpc>
                <a:spcPts val="1200"/>
              </a:lnSpc>
              <a:spcBef>
                <a:spcPts val="10"/>
              </a:spcBef>
              <a:defRPr/>
            </a:pPr>
            <a:r>
              <a:rPr lang="fr-FR" sz="1000">
                <a:solidFill>
                  <a:srgbClr val="364157"/>
                </a:solidFill>
                <a:latin typeface="Calibri"/>
                <a:cs typeface="Calibri"/>
              </a:rPr>
              <a:t>3 rue</a:t>
            </a:r>
            <a:r>
              <a:rPr lang="fr-FR" sz="1000" spc="-55">
                <a:solidFill>
                  <a:srgbClr val="364157"/>
                </a:solidFill>
                <a:latin typeface="Calibri"/>
                <a:cs typeface="Calibri"/>
              </a:rPr>
              <a:t> </a:t>
            </a:r>
            <a:r>
              <a:rPr lang="fr-FR" sz="1000" spc="-25">
                <a:solidFill>
                  <a:srgbClr val="364157"/>
                </a:solidFill>
                <a:latin typeface="Calibri"/>
                <a:cs typeface="Calibri"/>
              </a:rPr>
              <a:t>Tarfaya</a:t>
            </a:r>
            <a:r>
              <a:rPr lang="fr-FR" sz="1000">
                <a:latin typeface="Calibri"/>
                <a:cs typeface="Calibri"/>
              </a:rPr>
              <a:t> </a:t>
            </a:r>
            <a:r>
              <a:rPr lang="fr-FR" sz="1000" spc="-5">
                <a:solidFill>
                  <a:srgbClr val="364157"/>
                </a:solidFill>
                <a:latin typeface="Calibri"/>
                <a:cs typeface="Calibri"/>
              </a:rPr>
              <a:t>CS</a:t>
            </a:r>
            <a:r>
              <a:rPr lang="fr-FR" sz="1000" spc="-10">
                <a:solidFill>
                  <a:srgbClr val="364157"/>
                </a:solidFill>
                <a:latin typeface="Calibri"/>
                <a:cs typeface="Calibri"/>
              </a:rPr>
              <a:t> </a:t>
            </a:r>
            <a:r>
              <a:rPr lang="fr-FR" sz="1000" spc="-5">
                <a:solidFill>
                  <a:srgbClr val="364157"/>
                </a:solidFill>
                <a:latin typeface="Calibri"/>
                <a:cs typeface="Calibri"/>
              </a:rPr>
              <a:t>64403 31405 </a:t>
            </a:r>
            <a:r>
              <a:rPr lang="fr-FR" sz="1000" spc="-20">
                <a:solidFill>
                  <a:srgbClr val="364157"/>
                </a:solidFill>
                <a:latin typeface="Calibri"/>
                <a:cs typeface="Calibri"/>
              </a:rPr>
              <a:t>Toulouse </a:t>
            </a:r>
            <a:r>
              <a:rPr lang="fr-FR" sz="1000" spc="-5">
                <a:solidFill>
                  <a:srgbClr val="364157"/>
                </a:solidFill>
                <a:latin typeface="Calibri"/>
                <a:cs typeface="Calibri"/>
              </a:rPr>
              <a:t>Cedex</a:t>
            </a:r>
            <a:r>
              <a:rPr lang="fr-FR" sz="1000" spc="-70">
                <a:solidFill>
                  <a:srgbClr val="364157"/>
                </a:solidFill>
                <a:latin typeface="Calibri"/>
                <a:cs typeface="Calibri"/>
              </a:rPr>
              <a:t> </a:t>
            </a:r>
            <a:r>
              <a:rPr lang="fr-FR" sz="1000">
                <a:solidFill>
                  <a:srgbClr val="364157"/>
                </a:solidFill>
                <a:latin typeface="Calibri"/>
                <a:cs typeface="Calibri"/>
              </a:rPr>
              <a:t>4</a:t>
            </a:r>
            <a:endParaRPr lang="fr-FR" sz="1000">
              <a:latin typeface="Calibri"/>
              <a:cs typeface="Calibri"/>
            </a:endParaRPr>
          </a:p>
        </p:txBody>
      </p:sp>
      <p:pic>
        <p:nvPicPr>
          <p:cNvPr id="12" name="Image 18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45"/>
          <a:stretch/>
        </p:blipFill>
        <p:spPr bwMode="auto">
          <a:xfrm>
            <a:off x="697354" y="648517"/>
            <a:ext cx="239880" cy="239880"/>
          </a:xfrm>
          <a:prstGeom prst="rect">
            <a:avLst/>
          </a:prstGeom>
        </p:spPr>
      </p:pic>
      <p:sp>
        <p:nvSpPr>
          <p:cNvPr id="13" name="Titre 1"/>
          <p:cNvSpPr>
            <a:spLocks/>
          </p:cNvSpPr>
          <p:nvPr>
            <p:custDataLst>
              <p:tags r:id="rId10"/>
            </p:custDataLst>
          </p:nvPr>
        </p:nvSpPr>
        <p:spPr bwMode="auto">
          <a:xfrm>
            <a:off x="962487" y="1616369"/>
            <a:ext cx="1192464" cy="4390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fr-FR" sz="1600" b="1">
                <a:solidFill>
                  <a:srgbClr val="0E1B31"/>
                </a:solidFill>
              </a:rPr>
              <a:t>Bordeaux</a:t>
            </a:r>
            <a:endParaRPr/>
          </a:p>
        </p:txBody>
      </p:sp>
      <p:sp>
        <p:nvSpPr>
          <p:cNvPr id="14" name="Titre 1"/>
          <p:cNvSpPr>
            <a:spLocks/>
          </p:cNvSpPr>
          <p:nvPr>
            <p:custDataLst>
              <p:tags r:id="rId11"/>
            </p:custDataLst>
          </p:nvPr>
        </p:nvSpPr>
        <p:spPr bwMode="auto">
          <a:xfrm>
            <a:off x="962487" y="1919754"/>
            <a:ext cx="2434866" cy="7452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ts val="1200"/>
              </a:lnSpc>
              <a:spcBef>
                <a:spcPts val="10"/>
              </a:spcBef>
              <a:defRPr/>
            </a:pPr>
            <a:r>
              <a:rPr lang="fr-FR" sz="1000">
                <a:solidFill>
                  <a:srgbClr val="384057"/>
                </a:solidFill>
                <a:latin typeface="Calibri"/>
                <a:cs typeface="Calibri"/>
              </a:rPr>
              <a:t>Immeuble Pégase - Bordeaux Métropole Pôle Territorial Ouest  10/12 rue des Satellites  33185 Le Haillan</a:t>
            </a:r>
            <a:endParaRPr/>
          </a:p>
        </p:txBody>
      </p:sp>
      <p:sp>
        <p:nvSpPr>
          <p:cNvPr id="15" name="Titre 1"/>
          <p:cNvSpPr>
            <a:spLocks/>
          </p:cNvSpPr>
          <p:nvPr>
            <p:custDataLst>
              <p:tags r:id="rId12"/>
            </p:custDataLst>
          </p:nvPr>
        </p:nvSpPr>
        <p:spPr bwMode="auto">
          <a:xfrm>
            <a:off x="962487" y="2647571"/>
            <a:ext cx="1192464" cy="4390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fr-FR" sz="1600" b="1">
                <a:solidFill>
                  <a:srgbClr val="0E1B31"/>
                </a:solidFill>
              </a:rPr>
              <a:t>Pau</a:t>
            </a:r>
            <a:endParaRPr/>
          </a:p>
        </p:txBody>
      </p:sp>
      <p:sp>
        <p:nvSpPr>
          <p:cNvPr id="16" name="Titre 1"/>
          <p:cNvSpPr>
            <a:spLocks/>
          </p:cNvSpPr>
          <p:nvPr>
            <p:custDataLst>
              <p:tags r:id="rId13"/>
            </p:custDataLst>
          </p:nvPr>
        </p:nvSpPr>
        <p:spPr bwMode="auto">
          <a:xfrm>
            <a:off x="962486" y="2898543"/>
            <a:ext cx="2434867" cy="7452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ts val="1170"/>
              </a:lnSpc>
              <a:defRPr/>
            </a:pPr>
            <a:r>
              <a:rPr lang="fr-FR" sz="1000" spc="-5">
                <a:solidFill>
                  <a:srgbClr val="364157"/>
                </a:solidFill>
                <a:latin typeface="Calibri"/>
                <a:cs typeface="Calibri"/>
              </a:rPr>
              <a:t>Chez</a:t>
            </a:r>
            <a:r>
              <a:rPr lang="fr-FR" sz="1000" spc="-15">
                <a:solidFill>
                  <a:srgbClr val="364157"/>
                </a:solidFill>
                <a:latin typeface="Calibri"/>
                <a:cs typeface="Calibri"/>
              </a:rPr>
              <a:t> </a:t>
            </a:r>
            <a:r>
              <a:rPr lang="fr-FR" sz="1000" spc="-5">
                <a:solidFill>
                  <a:srgbClr val="364157"/>
                </a:solidFill>
                <a:latin typeface="Calibri"/>
                <a:cs typeface="Calibri"/>
              </a:rPr>
              <a:t>Helioparc</a:t>
            </a:r>
            <a:r>
              <a:rPr lang="fr-FR" sz="1000" spc="-5">
                <a:latin typeface="Calibri"/>
                <a:cs typeface="Calibri"/>
              </a:rPr>
              <a:t> - </a:t>
            </a:r>
            <a:r>
              <a:rPr lang="fr-FR" sz="1000">
                <a:solidFill>
                  <a:srgbClr val="364157"/>
                </a:solidFill>
                <a:latin typeface="Calibri"/>
                <a:cs typeface="Calibri"/>
              </a:rPr>
              <a:t>2 </a:t>
            </a:r>
            <a:r>
              <a:rPr lang="fr-FR" sz="1000" spc="-5">
                <a:solidFill>
                  <a:srgbClr val="364157"/>
                </a:solidFill>
                <a:latin typeface="Calibri"/>
                <a:cs typeface="Calibri"/>
              </a:rPr>
              <a:t>avenue </a:t>
            </a:r>
            <a:r>
              <a:rPr lang="fr-FR" sz="1000">
                <a:solidFill>
                  <a:srgbClr val="364157"/>
                </a:solidFill>
                <a:latin typeface="Calibri"/>
                <a:cs typeface="Calibri"/>
              </a:rPr>
              <a:t>Pierre</a:t>
            </a:r>
            <a:r>
              <a:rPr lang="fr-FR" sz="1000" spc="-95">
                <a:solidFill>
                  <a:srgbClr val="364157"/>
                </a:solidFill>
                <a:latin typeface="Calibri"/>
                <a:cs typeface="Calibri"/>
              </a:rPr>
              <a:t> </a:t>
            </a:r>
            <a:r>
              <a:rPr lang="fr-FR" sz="1000" spc="-5">
                <a:solidFill>
                  <a:srgbClr val="364157"/>
                </a:solidFill>
                <a:latin typeface="Calibri"/>
                <a:cs typeface="Calibri"/>
              </a:rPr>
              <a:t>Hangot </a:t>
            </a:r>
            <a:br>
              <a:rPr lang="fr-FR" sz="1000" spc="-5">
                <a:solidFill>
                  <a:srgbClr val="364157"/>
                </a:solidFill>
                <a:latin typeface="Calibri"/>
                <a:cs typeface="Calibri"/>
              </a:rPr>
            </a:br>
            <a:r>
              <a:rPr lang="fr-FR" sz="1000" spc="-5">
                <a:solidFill>
                  <a:srgbClr val="364157"/>
                </a:solidFill>
                <a:latin typeface="Calibri"/>
                <a:cs typeface="Calibri"/>
              </a:rPr>
              <a:t>64053 </a:t>
            </a:r>
            <a:r>
              <a:rPr lang="fr-FR" sz="1000">
                <a:solidFill>
                  <a:srgbClr val="364157"/>
                </a:solidFill>
                <a:latin typeface="Calibri"/>
                <a:cs typeface="Calibri"/>
              </a:rPr>
              <a:t>Pau </a:t>
            </a:r>
            <a:r>
              <a:rPr lang="fr-FR" sz="1000" spc="-5">
                <a:solidFill>
                  <a:srgbClr val="364157"/>
                </a:solidFill>
                <a:latin typeface="Calibri"/>
                <a:cs typeface="Calibri"/>
              </a:rPr>
              <a:t>Cedex</a:t>
            </a:r>
            <a:r>
              <a:rPr lang="fr-FR" sz="1000" spc="-35">
                <a:solidFill>
                  <a:srgbClr val="364157"/>
                </a:solidFill>
                <a:latin typeface="Calibri"/>
                <a:cs typeface="Calibri"/>
              </a:rPr>
              <a:t> </a:t>
            </a:r>
            <a:r>
              <a:rPr lang="fr-FR" sz="1000">
                <a:solidFill>
                  <a:srgbClr val="364157"/>
                </a:solidFill>
                <a:latin typeface="Calibri"/>
                <a:cs typeface="Calibri"/>
              </a:rPr>
              <a:t>9</a:t>
            </a:r>
            <a:endParaRPr lang="fr-FR" sz="1000">
              <a:latin typeface="Calibri"/>
              <a:cs typeface="Calibri"/>
            </a:endParaRPr>
          </a:p>
        </p:txBody>
      </p:sp>
      <p:sp>
        <p:nvSpPr>
          <p:cNvPr id="17" name="Titre 1"/>
          <p:cNvSpPr>
            <a:spLocks/>
          </p:cNvSpPr>
          <p:nvPr>
            <p:custDataLst>
              <p:tags r:id="rId14"/>
            </p:custDataLst>
          </p:nvPr>
        </p:nvSpPr>
        <p:spPr bwMode="auto">
          <a:xfrm>
            <a:off x="962486" y="3550315"/>
            <a:ext cx="1551977" cy="4390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fr-FR" sz="1600" b="1">
                <a:solidFill>
                  <a:srgbClr val="0E1B31"/>
                </a:solidFill>
              </a:rPr>
              <a:t>Montpellier</a:t>
            </a:r>
            <a:endParaRPr/>
          </a:p>
        </p:txBody>
      </p:sp>
      <p:sp>
        <p:nvSpPr>
          <p:cNvPr id="18" name="Titre 1"/>
          <p:cNvSpPr>
            <a:spLocks/>
          </p:cNvSpPr>
          <p:nvPr>
            <p:custDataLst>
              <p:tags r:id="rId15"/>
            </p:custDataLst>
          </p:nvPr>
        </p:nvSpPr>
        <p:spPr bwMode="auto">
          <a:xfrm>
            <a:off x="736957" y="3870465"/>
            <a:ext cx="2640223" cy="7452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ts val="1200"/>
              </a:lnSpc>
              <a:spcBef>
                <a:spcPts val="10"/>
              </a:spcBef>
              <a:defRPr/>
            </a:pPr>
            <a:r>
              <a:rPr lang="fr-FR" sz="1000" spc="-5">
                <a:solidFill>
                  <a:srgbClr val="364157"/>
                </a:solidFill>
                <a:latin typeface="Calibri"/>
                <a:cs typeface="Calibri"/>
              </a:rPr>
              <a:t>Cité de l’économie et des </a:t>
            </a:r>
            <a:r>
              <a:rPr lang="fr-FR" sz="1000">
                <a:solidFill>
                  <a:srgbClr val="364157"/>
                </a:solidFill>
                <a:latin typeface="Calibri"/>
                <a:cs typeface="Calibri"/>
              </a:rPr>
              <a:t>métiers </a:t>
            </a:r>
            <a:r>
              <a:rPr lang="fr-FR" sz="1000" spc="-5">
                <a:solidFill>
                  <a:srgbClr val="364157"/>
                </a:solidFill>
                <a:latin typeface="Calibri"/>
                <a:cs typeface="Calibri"/>
              </a:rPr>
              <a:t>de demain  132 </a:t>
            </a:r>
            <a:r>
              <a:rPr lang="fr-FR" sz="1000">
                <a:solidFill>
                  <a:srgbClr val="364157"/>
                </a:solidFill>
                <a:latin typeface="Calibri"/>
                <a:cs typeface="Calibri"/>
              </a:rPr>
              <a:t>Boulevard Pénélope (Bureau </a:t>
            </a:r>
            <a:r>
              <a:rPr lang="fr-FR" sz="800"/>
              <a:t>4B160</a:t>
            </a:r>
            <a:r>
              <a:rPr lang="fr-FR" sz="1000" spc="-5">
                <a:solidFill>
                  <a:srgbClr val="364157"/>
                </a:solidFill>
                <a:latin typeface="Calibri"/>
                <a:cs typeface="Calibri"/>
              </a:rPr>
              <a:t>)  </a:t>
            </a:r>
            <a:endParaRPr/>
          </a:p>
          <a:p>
            <a:pPr marL="12700" marR="5080">
              <a:lnSpc>
                <a:spcPts val="1200"/>
              </a:lnSpc>
              <a:spcBef>
                <a:spcPts val="10"/>
              </a:spcBef>
              <a:defRPr/>
            </a:pPr>
            <a:r>
              <a:rPr lang="fr-FR" sz="1000" spc="-5">
                <a:solidFill>
                  <a:srgbClr val="364157"/>
                </a:solidFill>
                <a:latin typeface="Calibri"/>
                <a:cs typeface="Calibri"/>
              </a:rPr>
              <a:t>34000</a:t>
            </a:r>
            <a:r>
              <a:rPr lang="fr-FR" sz="1000" spc="-10">
                <a:solidFill>
                  <a:srgbClr val="364157"/>
                </a:solidFill>
                <a:latin typeface="Calibri"/>
                <a:cs typeface="Calibri"/>
              </a:rPr>
              <a:t> </a:t>
            </a:r>
            <a:r>
              <a:rPr lang="fr-FR" sz="1000">
                <a:solidFill>
                  <a:srgbClr val="364157"/>
                </a:solidFill>
                <a:latin typeface="Calibri"/>
                <a:cs typeface="Calibri"/>
              </a:rPr>
              <a:t>Montpellier</a:t>
            </a:r>
            <a:endParaRPr lang="fr-FR" sz="1000">
              <a:latin typeface="Calibri"/>
              <a:cs typeface="Calibri"/>
            </a:endParaRPr>
          </a:p>
        </p:txBody>
      </p:sp>
      <p:sp>
        <p:nvSpPr>
          <p:cNvPr id="19" name="Titre 1"/>
          <p:cNvSpPr>
            <a:spLocks/>
          </p:cNvSpPr>
          <p:nvPr>
            <p:custDataLst>
              <p:tags r:id="rId16"/>
            </p:custDataLst>
          </p:nvPr>
        </p:nvSpPr>
        <p:spPr bwMode="auto">
          <a:xfrm>
            <a:off x="962487" y="4595535"/>
            <a:ext cx="1192464" cy="4390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fr-FR" sz="1600" b="1">
                <a:solidFill>
                  <a:srgbClr val="0E1B31"/>
                </a:solidFill>
              </a:rPr>
              <a:t>Rochefort</a:t>
            </a:r>
            <a:endParaRPr/>
          </a:p>
        </p:txBody>
      </p:sp>
      <p:sp>
        <p:nvSpPr>
          <p:cNvPr id="20" name="Titre 1"/>
          <p:cNvSpPr>
            <a:spLocks/>
          </p:cNvSpPr>
          <p:nvPr>
            <p:custDataLst>
              <p:tags r:id="rId17"/>
            </p:custDataLst>
          </p:nvPr>
        </p:nvSpPr>
        <p:spPr bwMode="auto">
          <a:xfrm>
            <a:off x="736957" y="4830887"/>
            <a:ext cx="2640223" cy="7452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180340">
              <a:lnSpc>
                <a:spcPts val="1200"/>
              </a:lnSpc>
              <a:spcBef>
                <a:spcPts val="10"/>
              </a:spcBef>
              <a:defRPr/>
            </a:pPr>
            <a:r>
              <a:rPr lang="fr-FR" sz="1000" spc="-5">
                <a:solidFill>
                  <a:srgbClr val="364157"/>
                </a:solidFill>
                <a:latin typeface="Calibri"/>
                <a:cs typeface="Calibri"/>
              </a:rPr>
              <a:t>22 </a:t>
            </a:r>
            <a:r>
              <a:rPr lang="fr-FR" sz="1000">
                <a:solidFill>
                  <a:srgbClr val="364157"/>
                </a:solidFill>
                <a:latin typeface="Calibri"/>
                <a:cs typeface="Calibri"/>
              </a:rPr>
              <a:t>rue </a:t>
            </a:r>
            <a:r>
              <a:rPr lang="fr-FR" sz="1000" spc="-5">
                <a:solidFill>
                  <a:srgbClr val="364157"/>
                </a:solidFill>
                <a:latin typeface="Calibri"/>
                <a:cs typeface="Calibri"/>
              </a:rPr>
              <a:t>de</a:t>
            </a:r>
            <a:r>
              <a:rPr lang="fr-FR" sz="1000" spc="-90">
                <a:solidFill>
                  <a:srgbClr val="364157"/>
                </a:solidFill>
                <a:latin typeface="Calibri"/>
                <a:cs typeface="Calibri"/>
              </a:rPr>
              <a:t> </a:t>
            </a:r>
            <a:r>
              <a:rPr lang="fr-FR" sz="1000" spc="-5">
                <a:solidFill>
                  <a:srgbClr val="364157"/>
                </a:solidFill>
                <a:latin typeface="Calibri"/>
                <a:cs typeface="Calibri"/>
              </a:rPr>
              <a:t>l’Arsenal </a:t>
            </a:r>
            <a:br>
              <a:rPr lang="fr-FR" sz="1000" spc="-5">
                <a:solidFill>
                  <a:srgbClr val="364157"/>
                </a:solidFill>
                <a:latin typeface="Calibri"/>
                <a:cs typeface="Calibri"/>
              </a:rPr>
            </a:br>
            <a:r>
              <a:rPr lang="fr-FR" sz="1000" spc="-5">
                <a:solidFill>
                  <a:srgbClr val="364157"/>
                </a:solidFill>
                <a:latin typeface="Calibri"/>
                <a:cs typeface="Calibri"/>
              </a:rPr>
              <a:t>17300</a:t>
            </a:r>
            <a:r>
              <a:rPr lang="fr-FR" sz="1000" spc="-25">
                <a:solidFill>
                  <a:srgbClr val="364157"/>
                </a:solidFill>
                <a:latin typeface="Calibri"/>
                <a:cs typeface="Calibri"/>
              </a:rPr>
              <a:t> </a:t>
            </a:r>
            <a:r>
              <a:rPr lang="fr-FR" sz="1000" spc="-5">
                <a:solidFill>
                  <a:srgbClr val="364157"/>
                </a:solidFill>
                <a:latin typeface="Calibri"/>
                <a:cs typeface="Calibri"/>
              </a:rPr>
              <a:t>Rochefort</a:t>
            </a:r>
            <a:endParaRPr lang="fr-FR" sz="1000">
              <a:latin typeface="Calibri"/>
              <a:cs typeface="Calibri"/>
            </a:endParaRPr>
          </a:p>
        </p:txBody>
      </p:sp>
      <p:sp>
        <p:nvSpPr>
          <p:cNvPr id="21" name="Titre 1"/>
          <p:cNvSpPr>
            <a:spLocks/>
          </p:cNvSpPr>
          <p:nvPr>
            <p:custDataLst>
              <p:tags r:id="rId18"/>
            </p:custDataLst>
          </p:nvPr>
        </p:nvSpPr>
        <p:spPr bwMode="auto">
          <a:xfrm>
            <a:off x="4998456" y="2453174"/>
            <a:ext cx="519214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135"/>
              </a:spcBef>
              <a:defRPr/>
            </a:pPr>
            <a:r>
              <a:rPr lang="fr-FR" sz="1600" b="1" spc="-5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Tél. : </a:t>
            </a:r>
            <a:r>
              <a:rPr lang="fr-FR" sz="1600" spc="-5">
                <a:solidFill>
                  <a:srgbClr val="22A0D2"/>
                </a:solidFill>
                <a:latin typeface="Calibri"/>
                <a:cs typeface="Calibri"/>
              </a:rPr>
              <a:t>+33 (0)5 61 14 80 30</a:t>
            </a:r>
            <a:br>
              <a:rPr lang="fr-FR" sz="1600" spc="-5">
                <a:solidFill>
                  <a:srgbClr val="22A0D2"/>
                </a:solidFill>
                <a:latin typeface="Calibri"/>
                <a:cs typeface="Calibri"/>
              </a:rPr>
            </a:br>
            <a:r>
              <a:rPr lang="fr-FR" sz="1600" b="1" spc="-5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E-mail :</a:t>
            </a:r>
            <a:r>
              <a:rPr lang="fr-FR" sz="1600" spc="-5">
                <a:solidFill>
                  <a:srgbClr val="22A0D2"/>
                </a:solidFill>
                <a:latin typeface="Calibri"/>
                <a:cs typeface="Calibri"/>
              </a:rPr>
              <a:t> contact@aerospace-valley.com</a:t>
            </a:r>
          </a:p>
        </p:txBody>
      </p:sp>
      <p:pic>
        <p:nvPicPr>
          <p:cNvPr id="22" name="Image 32"/>
          <p:cNvPicPr>
            <a:picLocks noChangeAspect="1"/>
          </p:cNvPicPr>
          <p:nvPr>
            <p:custDataLst>
              <p:tags r:id="rId19"/>
            </p:custDataLst>
          </p:nvPr>
        </p:nvPicPr>
        <p:blipFill>
          <a:blip r:embed="rId46"/>
          <a:stretch/>
        </p:blipFill>
        <p:spPr bwMode="auto">
          <a:xfrm>
            <a:off x="5140055" y="3555831"/>
            <a:ext cx="268828" cy="268828"/>
          </a:xfrm>
          <a:prstGeom prst="rect">
            <a:avLst/>
          </a:prstGeom>
        </p:spPr>
      </p:pic>
      <p:sp>
        <p:nvSpPr>
          <p:cNvPr id="23" name="Titre 1"/>
          <p:cNvSpPr>
            <a:spLocks/>
          </p:cNvSpPr>
          <p:nvPr>
            <p:custDataLst>
              <p:tags r:id="rId20"/>
            </p:custDataLst>
          </p:nvPr>
        </p:nvSpPr>
        <p:spPr bwMode="auto">
          <a:xfrm>
            <a:off x="5451388" y="3452374"/>
            <a:ext cx="5192144" cy="4390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135"/>
              </a:spcBef>
              <a:defRPr/>
            </a:pPr>
            <a:r>
              <a:rPr lang="fr-FR" sz="1600" b="1" spc="-5">
                <a:solidFill>
                  <a:srgbClr val="22A0D2"/>
                </a:solidFill>
                <a:latin typeface="Calibri"/>
                <a:cs typeface="Calibri"/>
              </a:rPr>
              <a:t>aerospace-valley.com</a:t>
            </a:r>
            <a:endParaRPr lang="fr-FR" sz="1600" spc="-5">
              <a:solidFill>
                <a:srgbClr val="22A0D2"/>
              </a:solidFill>
              <a:latin typeface="Calibri"/>
              <a:cs typeface="Calibri"/>
            </a:endParaRPr>
          </a:p>
        </p:txBody>
      </p:sp>
      <p:pic>
        <p:nvPicPr>
          <p:cNvPr id="24" name="Image 34"/>
          <p:cNvPicPr>
            <a:picLocks noChangeAspect="1"/>
          </p:cNvPicPr>
          <p:nvPr>
            <p:custDataLst>
              <p:tags r:id="rId21"/>
            </p:custDataLst>
          </p:nvPr>
        </p:nvPicPr>
        <p:blipFill>
          <a:blip r:embed="rId47"/>
          <a:stretch/>
        </p:blipFill>
        <p:spPr bwMode="auto">
          <a:xfrm>
            <a:off x="9430059" y="2891442"/>
            <a:ext cx="189193" cy="884188"/>
          </a:xfrm>
          <a:prstGeom prst="rect">
            <a:avLst/>
          </a:prstGeom>
        </p:spPr>
      </p:pic>
      <p:sp>
        <p:nvSpPr>
          <p:cNvPr id="25" name="Titre 1"/>
          <p:cNvSpPr>
            <a:spLocks/>
          </p:cNvSpPr>
          <p:nvPr>
            <p:custDataLst>
              <p:tags r:id="rId22"/>
            </p:custDataLst>
          </p:nvPr>
        </p:nvSpPr>
        <p:spPr bwMode="auto">
          <a:xfrm>
            <a:off x="9687789" y="2866115"/>
            <a:ext cx="2434867" cy="1979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ts val="1200"/>
              </a:lnSpc>
              <a:spcBef>
                <a:spcPts val="10"/>
              </a:spcBef>
              <a:defRPr/>
            </a:pPr>
            <a:r>
              <a:rPr lang="fr-FR" sz="1200" b="1">
                <a:solidFill>
                  <a:schemeClr val="bg1"/>
                </a:solidFill>
                <a:latin typeface="Calibri"/>
                <a:cs typeface="Calibri"/>
              </a:rPr>
              <a:t>@aerospacevalley</a:t>
            </a:r>
          </a:p>
        </p:txBody>
      </p:sp>
      <p:sp>
        <p:nvSpPr>
          <p:cNvPr id="26" name="Titre 1"/>
          <p:cNvSpPr>
            <a:spLocks/>
          </p:cNvSpPr>
          <p:nvPr>
            <p:custDataLst>
              <p:tags r:id="rId23"/>
            </p:custDataLst>
          </p:nvPr>
        </p:nvSpPr>
        <p:spPr bwMode="auto">
          <a:xfrm>
            <a:off x="9687789" y="3223303"/>
            <a:ext cx="2434867" cy="1979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ts val="1200"/>
              </a:lnSpc>
              <a:spcBef>
                <a:spcPts val="10"/>
              </a:spcBef>
              <a:defRPr/>
            </a:pPr>
            <a:r>
              <a:rPr lang="fr-FR" sz="1200" b="1">
                <a:solidFill>
                  <a:schemeClr val="bg1"/>
                </a:solidFill>
                <a:latin typeface="Calibri"/>
                <a:cs typeface="Calibri"/>
              </a:rPr>
              <a:t>@Aerospace Valley</a:t>
            </a:r>
          </a:p>
        </p:txBody>
      </p:sp>
      <p:sp>
        <p:nvSpPr>
          <p:cNvPr id="27" name="Titre 1"/>
          <p:cNvSpPr>
            <a:spLocks/>
          </p:cNvSpPr>
          <p:nvPr>
            <p:custDataLst>
              <p:tags r:id="rId24"/>
            </p:custDataLst>
          </p:nvPr>
        </p:nvSpPr>
        <p:spPr bwMode="auto">
          <a:xfrm>
            <a:off x="9687789" y="3594778"/>
            <a:ext cx="2434867" cy="1979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ts val="1200"/>
              </a:lnSpc>
              <a:spcBef>
                <a:spcPts val="10"/>
              </a:spcBef>
              <a:defRPr/>
            </a:pPr>
            <a:r>
              <a:rPr lang="fr-FR" sz="1200" b="1">
                <a:solidFill>
                  <a:schemeClr val="bg1"/>
                </a:solidFill>
                <a:latin typeface="Calibri"/>
                <a:cs typeface="Calibri"/>
              </a:rPr>
              <a:t>@aerospacevalley31</a:t>
            </a:r>
            <a:endParaRPr/>
          </a:p>
        </p:txBody>
      </p:sp>
      <p:sp>
        <p:nvSpPr>
          <p:cNvPr id="28" name="Titre 1"/>
          <p:cNvSpPr>
            <a:spLocks/>
          </p:cNvSpPr>
          <p:nvPr>
            <p:custDataLst>
              <p:tags r:id="rId25"/>
            </p:custDataLst>
          </p:nvPr>
        </p:nvSpPr>
        <p:spPr bwMode="auto">
          <a:xfrm>
            <a:off x="962487" y="5630132"/>
            <a:ext cx="1192464" cy="4390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fr-FR" sz="1600" b="1">
                <a:solidFill>
                  <a:srgbClr val="0E1B31"/>
                </a:solidFill>
              </a:rPr>
              <a:t>Bayonne</a:t>
            </a:r>
            <a:endParaRPr/>
          </a:p>
        </p:txBody>
      </p:sp>
      <p:sp>
        <p:nvSpPr>
          <p:cNvPr id="29" name="Titre 1"/>
          <p:cNvSpPr>
            <a:spLocks/>
          </p:cNvSpPr>
          <p:nvPr>
            <p:custDataLst>
              <p:tags r:id="rId26"/>
            </p:custDataLst>
          </p:nvPr>
        </p:nvSpPr>
        <p:spPr bwMode="auto">
          <a:xfrm>
            <a:off x="736957" y="5844865"/>
            <a:ext cx="2640223" cy="7452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180340">
              <a:lnSpc>
                <a:spcPts val="1200"/>
              </a:lnSpc>
              <a:spcBef>
                <a:spcPts val="10"/>
              </a:spcBef>
              <a:defRPr/>
            </a:pPr>
            <a:r>
              <a:rPr lang="fr-FR" sz="1000" spc="-5">
                <a:solidFill>
                  <a:srgbClr val="364157"/>
                </a:solidFill>
                <a:latin typeface="Calibri"/>
                <a:cs typeface="Calibri"/>
              </a:rPr>
              <a:t>Technocité -  9 rue Pierre Georges Latécoère  64100 Bayonnne</a:t>
            </a:r>
            <a:endParaRPr lang="fr-FR" sz="1000">
              <a:latin typeface="Calibri"/>
              <a:cs typeface="Calibri"/>
            </a:endParaRPr>
          </a:p>
        </p:txBody>
      </p:sp>
      <p:pic>
        <p:nvPicPr>
          <p:cNvPr id="30" name="Image 49"/>
          <p:cNvPicPr>
            <a:picLocks noChangeAspect="1"/>
          </p:cNvPicPr>
          <p:nvPr>
            <p:custDataLst>
              <p:tags r:id="rId27"/>
            </p:custDataLst>
          </p:nvPr>
        </p:nvPicPr>
        <p:blipFill>
          <a:blip r:embed="rId40"/>
          <a:srcRect l="-19993" t="83197" r="-4"/>
          <a:stretch/>
        </p:blipFill>
        <p:spPr bwMode="auto">
          <a:xfrm rot="16199999">
            <a:off x="361150" y="1470492"/>
            <a:ext cx="45719" cy="825847"/>
          </a:xfrm>
          <a:prstGeom prst="rect">
            <a:avLst/>
          </a:prstGeom>
        </p:spPr>
      </p:pic>
      <p:pic>
        <p:nvPicPr>
          <p:cNvPr id="31" name="Image 50"/>
          <p:cNvPicPr>
            <a:picLocks noChangeAspect="1"/>
          </p:cNvPicPr>
          <p:nvPr>
            <p:custDataLst>
              <p:tags r:id="rId28"/>
            </p:custDataLst>
          </p:nvPr>
        </p:nvPicPr>
        <p:blipFill>
          <a:blip r:embed="rId40"/>
          <a:srcRect l="-19993" t="83197" r="-4"/>
          <a:stretch/>
        </p:blipFill>
        <p:spPr bwMode="auto">
          <a:xfrm rot="16199999">
            <a:off x="361149" y="2523086"/>
            <a:ext cx="45719" cy="825847"/>
          </a:xfrm>
          <a:prstGeom prst="rect">
            <a:avLst/>
          </a:prstGeom>
        </p:spPr>
      </p:pic>
      <p:pic>
        <p:nvPicPr>
          <p:cNvPr id="32" name="Image 51"/>
          <p:cNvPicPr>
            <a:picLocks noChangeAspect="1"/>
          </p:cNvPicPr>
          <p:nvPr>
            <p:custDataLst>
              <p:tags r:id="rId29"/>
            </p:custDataLst>
          </p:nvPr>
        </p:nvPicPr>
        <p:blipFill>
          <a:blip r:embed="rId40"/>
          <a:srcRect l="-19993" t="83197" r="-4"/>
          <a:stretch/>
        </p:blipFill>
        <p:spPr bwMode="auto">
          <a:xfrm rot="16199999">
            <a:off x="364994" y="3404423"/>
            <a:ext cx="45719" cy="825847"/>
          </a:xfrm>
          <a:prstGeom prst="rect">
            <a:avLst/>
          </a:prstGeom>
        </p:spPr>
      </p:pic>
      <p:pic>
        <p:nvPicPr>
          <p:cNvPr id="33" name="Image 53"/>
          <p:cNvPicPr>
            <a:picLocks noChangeAspect="1"/>
          </p:cNvPicPr>
          <p:nvPr>
            <p:custDataLst>
              <p:tags r:id="rId30"/>
            </p:custDataLst>
          </p:nvPr>
        </p:nvPicPr>
        <p:blipFill>
          <a:blip r:embed="rId40"/>
          <a:srcRect l="-19993" t="83197" r="-4"/>
          <a:stretch/>
        </p:blipFill>
        <p:spPr bwMode="auto">
          <a:xfrm rot="16199999">
            <a:off x="344634" y="4445901"/>
            <a:ext cx="45719" cy="825847"/>
          </a:xfrm>
          <a:prstGeom prst="rect">
            <a:avLst/>
          </a:prstGeom>
        </p:spPr>
      </p:pic>
      <p:pic>
        <p:nvPicPr>
          <p:cNvPr id="34" name="Image 54"/>
          <p:cNvPicPr>
            <a:picLocks noChangeAspect="1"/>
          </p:cNvPicPr>
          <p:nvPr>
            <p:custDataLst>
              <p:tags r:id="rId31"/>
            </p:custDataLst>
          </p:nvPr>
        </p:nvPicPr>
        <p:blipFill>
          <a:blip r:embed="rId40"/>
          <a:srcRect l="-19993" t="83197" r="-4"/>
          <a:stretch/>
        </p:blipFill>
        <p:spPr bwMode="auto">
          <a:xfrm rot="16199999">
            <a:off x="344633" y="5498495"/>
            <a:ext cx="45719" cy="825847"/>
          </a:xfrm>
          <a:prstGeom prst="rect">
            <a:avLst/>
          </a:prstGeom>
        </p:spPr>
      </p:pic>
      <p:pic>
        <p:nvPicPr>
          <p:cNvPr id="35" name="Image 21"/>
          <p:cNvPicPr>
            <a:picLocks noChangeAspect="1"/>
          </p:cNvPicPr>
          <p:nvPr>
            <p:custDataLst>
              <p:tags r:id="rId32"/>
            </p:custDataLst>
          </p:nvPr>
        </p:nvPicPr>
        <p:blipFill>
          <a:blip r:embed="rId45"/>
          <a:stretch/>
        </p:blipFill>
        <p:spPr bwMode="auto">
          <a:xfrm>
            <a:off x="706408" y="1772661"/>
            <a:ext cx="239880" cy="239880"/>
          </a:xfrm>
          <a:prstGeom prst="rect">
            <a:avLst/>
          </a:prstGeom>
        </p:spPr>
      </p:pic>
      <p:pic>
        <p:nvPicPr>
          <p:cNvPr id="36" name="Image 24"/>
          <p:cNvPicPr>
            <a:picLocks noChangeAspect="1"/>
          </p:cNvPicPr>
          <p:nvPr>
            <p:custDataLst>
              <p:tags r:id="rId33"/>
            </p:custDataLst>
          </p:nvPr>
        </p:nvPicPr>
        <p:blipFill>
          <a:blip r:embed="rId45"/>
          <a:stretch/>
        </p:blipFill>
        <p:spPr bwMode="auto">
          <a:xfrm>
            <a:off x="706408" y="2803863"/>
            <a:ext cx="239880" cy="239880"/>
          </a:xfrm>
          <a:prstGeom prst="rect">
            <a:avLst/>
          </a:prstGeom>
        </p:spPr>
      </p:pic>
      <p:pic>
        <p:nvPicPr>
          <p:cNvPr id="37" name="Image 27"/>
          <p:cNvPicPr>
            <a:picLocks noChangeAspect="1"/>
          </p:cNvPicPr>
          <p:nvPr>
            <p:custDataLst>
              <p:tags r:id="rId34"/>
            </p:custDataLst>
          </p:nvPr>
        </p:nvPicPr>
        <p:blipFill>
          <a:blip r:embed="rId45"/>
          <a:stretch/>
        </p:blipFill>
        <p:spPr bwMode="auto">
          <a:xfrm>
            <a:off x="706408" y="3723486"/>
            <a:ext cx="239880" cy="239880"/>
          </a:xfrm>
          <a:prstGeom prst="rect">
            <a:avLst/>
          </a:prstGeom>
        </p:spPr>
      </p:pic>
      <p:pic>
        <p:nvPicPr>
          <p:cNvPr id="38" name="Image 30"/>
          <p:cNvPicPr>
            <a:picLocks noChangeAspect="1"/>
          </p:cNvPicPr>
          <p:nvPr>
            <p:custDataLst>
              <p:tags r:id="rId35"/>
            </p:custDataLst>
          </p:nvPr>
        </p:nvPicPr>
        <p:blipFill>
          <a:blip r:embed="rId45"/>
          <a:stretch/>
        </p:blipFill>
        <p:spPr bwMode="auto">
          <a:xfrm>
            <a:off x="706408" y="4750842"/>
            <a:ext cx="239880" cy="239880"/>
          </a:xfrm>
          <a:prstGeom prst="rect">
            <a:avLst/>
          </a:prstGeom>
        </p:spPr>
      </p:pic>
      <p:pic>
        <p:nvPicPr>
          <p:cNvPr id="39" name="Image 41"/>
          <p:cNvPicPr>
            <a:picLocks noChangeAspect="1"/>
          </p:cNvPicPr>
          <p:nvPr>
            <p:custDataLst>
              <p:tags r:id="rId36"/>
            </p:custDataLst>
          </p:nvPr>
        </p:nvPicPr>
        <p:blipFill>
          <a:blip r:embed="rId45"/>
          <a:stretch/>
        </p:blipFill>
        <p:spPr bwMode="auto">
          <a:xfrm>
            <a:off x="706408" y="5785438"/>
            <a:ext cx="239880" cy="239880"/>
          </a:xfrm>
          <a:prstGeom prst="rect">
            <a:avLst/>
          </a:prstGeom>
        </p:spPr>
      </p:pic>
      <p:pic>
        <p:nvPicPr>
          <p:cNvPr id="40" name="Image 3"/>
          <p:cNvPicPr>
            <a:picLocks noChangeAspect="1"/>
          </p:cNvPicPr>
          <p:nvPr>
            <p:custDataLst>
              <p:tags r:id="rId37"/>
            </p:custDataLst>
          </p:nvPr>
        </p:nvPicPr>
        <p:blipFill>
          <a:blip r:embed="rId48"/>
          <a:stretch/>
        </p:blipFill>
        <p:spPr bwMode="auto">
          <a:xfrm>
            <a:off x="5408883" y="4791101"/>
            <a:ext cx="6486706" cy="1560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2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2490967" y="3724"/>
            <a:ext cx="8712200" cy="1123443"/>
          </a:xfrm>
        </p:spPr>
        <p:txBody>
          <a:bodyPr/>
          <a:lstStyle/>
          <a:p>
            <a:pPr>
              <a:defRPr/>
            </a:pPr>
            <a:r>
              <a:rPr lang="fr-FR" dirty="0"/>
              <a:t>Carte d’identité du </a:t>
            </a:r>
            <a:r>
              <a:rPr lang="fr-FR" dirty="0" smtClean="0"/>
              <a:t>porteur</a:t>
            </a:r>
            <a:endParaRPr dirty="0"/>
          </a:p>
        </p:txBody>
      </p:sp>
      <p:sp>
        <p:nvSpPr>
          <p:cNvPr id="5" name="ZoneText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437965" y="1311832"/>
            <a:ext cx="4805839" cy="20824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wrap="square" rtlCol="0">
            <a:noAutofit/>
          </a:bodyPr>
          <a:lstStyle/>
          <a:p>
            <a:pPr algn="just" defTabSz="457200">
              <a:defRPr/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Effectif :</a:t>
            </a:r>
          </a:p>
          <a:p>
            <a:pPr algn="just" defTabSz="457200">
              <a:defRPr/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CA 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2022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:</a:t>
            </a:r>
          </a:p>
          <a:p>
            <a:pPr algn="just" defTabSz="457200">
              <a:defRPr/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CA projeté 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2023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:</a:t>
            </a:r>
          </a:p>
          <a:p>
            <a:pPr algn="just" defTabSz="457200">
              <a:defRPr/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Statut : PME/ETI, appartenance à un groupe…</a:t>
            </a:r>
          </a:p>
          <a:p>
            <a:pPr algn="just" defTabSz="457200">
              <a:defRPr/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Localisation géographique</a:t>
            </a:r>
          </a:p>
        </p:txBody>
      </p:sp>
      <p:sp>
        <p:nvSpPr>
          <p:cNvPr id="6" name="ZoneTexte 5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416560" y="927112"/>
            <a:ext cx="5356800" cy="38472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fr-FR" sz="1900" b="1" dirty="0">
                <a:solidFill>
                  <a:srgbClr val="0E1B31"/>
                </a:solidFill>
                <a:latin typeface="Calibri (Corps)"/>
              </a:rPr>
              <a:t>Informations </a:t>
            </a:r>
            <a:r>
              <a:rPr lang="fr-FR" sz="1900" b="1" dirty="0" smtClean="0">
                <a:solidFill>
                  <a:srgbClr val="0E1B31"/>
                </a:solidFill>
                <a:latin typeface="Calibri (Corps)"/>
              </a:rPr>
              <a:t>Générales</a:t>
            </a:r>
            <a:endParaRPr lang="fr-FR" sz="1900" b="1" dirty="0">
              <a:solidFill>
                <a:srgbClr val="0E1B31"/>
              </a:solidFill>
              <a:latin typeface="Calibri (Corps)"/>
            </a:endParaRPr>
          </a:p>
        </p:txBody>
      </p:sp>
      <p:sp>
        <p:nvSpPr>
          <p:cNvPr id="7" name="ZoneTexte 6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416560" y="5127767"/>
            <a:ext cx="1837894" cy="391153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fr-FR" sz="1900" b="1" dirty="0" smtClean="0">
                <a:solidFill>
                  <a:srgbClr val="0E1B31"/>
                </a:solidFill>
                <a:latin typeface="Calibri (Corps)"/>
              </a:rPr>
              <a:t>Divers</a:t>
            </a:r>
            <a:endParaRPr lang="fr-FR" sz="1900" dirty="0">
              <a:solidFill>
                <a:srgbClr val="0E1B31"/>
              </a:solidFill>
              <a:latin typeface="Calibri (Corps)"/>
            </a:endParaRPr>
          </a:p>
        </p:txBody>
      </p:sp>
      <p:sp>
        <p:nvSpPr>
          <p:cNvPr id="8" name="ZoneTexte 7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416561" y="5518920"/>
            <a:ext cx="4827243" cy="11524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wrap="square" rtlCol="0">
            <a:noAutofit/>
          </a:bodyPr>
          <a:lstStyle/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endParaRPr sz="1600" dirty="0">
              <a:solidFill>
                <a:schemeClr val="bg1">
                  <a:lumMod val="50000"/>
                </a:schemeClr>
              </a:solidFill>
              <a:latin typeface="Calibri (Corps)"/>
            </a:endParaRPr>
          </a:p>
        </p:txBody>
      </p:sp>
      <p:sp>
        <p:nvSpPr>
          <p:cNvPr id="9" name="ZoneTexte 8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416560" y="3436507"/>
            <a:ext cx="2562244" cy="38472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fr-FR" sz="1900" b="1" dirty="0">
                <a:solidFill>
                  <a:srgbClr val="0E1B31"/>
                </a:solidFill>
                <a:latin typeface="Calibri (Corps)"/>
              </a:rPr>
              <a:t>Clients principaux:</a:t>
            </a:r>
          </a:p>
        </p:txBody>
      </p:sp>
      <p:sp>
        <p:nvSpPr>
          <p:cNvPr id="10" name="ZoneTexte 9"/>
          <p:cNvSpPr>
            <a:spLocks/>
          </p:cNvSpPr>
          <p:nvPr>
            <p:custDataLst>
              <p:tags r:id="rId7"/>
            </p:custDataLst>
          </p:nvPr>
        </p:nvSpPr>
        <p:spPr bwMode="auto">
          <a:xfrm>
            <a:off x="437965" y="3785849"/>
            <a:ext cx="2628501" cy="129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wrap="square" rtlCol="0">
            <a:noAutofit/>
          </a:bodyPr>
          <a:lstStyle/>
          <a:p>
            <a:pPr defTabSz="457200">
              <a:defRPr/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photos/logos :</a:t>
            </a:r>
          </a:p>
        </p:txBody>
      </p:sp>
      <p:sp>
        <p:nvSpPr>
          <p:cNvPr id="13" name="ZoneTexte 9"/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3250532" y="3798932"/>
            <a:ext cx="1993272" cy="129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wrap="square" rtlCol="0">
            <a:noAutofit/>
          </a:bodyPr>
          <a:lstStyle/>
          <a:p>
            <a:pPr defTabSz="457200">
              <a:defRPr/>
            </a:pP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… (normes, …)</a:t>
            </a:r>
            <a:endParaRPr lang="fr-FR" sz="1600" dirty="0">
              <a:solidFill>
                <a:schemeClr val="bg1">
                  <a:lumMod val="50000"/>
                </a:schemeClr>
              </a:solidFill>
              <a:latin typeface="Calibri (Corps)"/>
            </a:endParaRPr>
          </a:p>
        </p:txBody>
      </p:sp>
      <p:sp>
        <p:nvSpPr>
          <p:cNvPr id="15" name="ZoneTexte 8"/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3548376" y="3414211"/>
            <a:ext cx="2562244" cy="38472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fr-FR" sz="1900" b="1" dirty="0" smtClean="0">
                <a:solidFill>
                  <a:srgbClr val="0E1B31"/>
                </a:solidFill>
                <a:latin typeface="Calibri (Corps)"/>
              </a:rPr>
              <a:t>Certifications</a:t>
            </a:r>
            <a:endParaRPr lang="fr-FR" sz="1900" b="1" dirty="0">
              <a:solidFill>
                <a:srgbClr val="0E1B31"/>
              </a:solidFill>
              <a:latin typeface="Calibri (Corps)"/>
            </a:endParaRPr>
          </a:p>
        </p:txBody>
      </p:sp>
      <p:sp>
        <p:nvSpPr>
          <p:cNvPr id="16" name="ZoneTexte 8"/>
          <p:cNvSpPr>
            <a:spLocks/>
          </p:cNvSpPr>
          <p:nvPr>
            <p:custDataLst>
              <p:tags r:id="rId10"/>
            </p:custDataLst>
          </p:nvPr>
        </p:nvSpPr>
        <p:spPr bwMode="auto">
          <a:xfrm>
            <a:off x="6294686" y="927111"/>
            <a:ext cx="5536530" cy="38472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fr-FR" sz="1900" b="1" dirty="0" smtClean="0">
                <a:solidFill>
                  <a:srgbClr val="0E1B31"/>
                </a:solidFill>
                <a:latin typeface="Calibri (Corps)"/>
              </a:rPr>
              <a:t>Domaines d’activités / marchés principaux</a:t>
            </a:r>
            <a:endParaRPr lang="fr-FR" sz="1900" b="1" dirty="0">
              <a:solidFill>
                <a:srgbClr val="0E1B31"/>
              </a:solidFill>
              <a:latin typeface="Calibri (Corps)"/>
            </a:endParaRPr>
          </a:p>
        </p:txBody>
      </p:sp>
      <p:sp>
        <p:nvSpPr>
          <p:cNvPr id="17" name="ZoneTexte 4"/>
          <p:cNvSpPr>
            <a:spLocks/>
          </p:cNvSpPr>
          <p:nvPr>
            <p:custDataLst>
              <p:tags r:id="rId11"/>
            </p:custDataLst>
          </p:nvPr>
        </p:nvSpPr>
        <p:spPr bwMode="auto">
          <a:xfrm>
            <a:off x="5541648" y="1331798"/>
            <a:ext cx="6109836" cy="2726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wrap="square" rtlCol="0">
            <a:noAutofit/>
          </a:bodyPr>
          <a:lstStyle/>
          <a:p>
            <a:pPr algn="just" defTabSz="457200">
              <a:defRPr/>
            </a:pP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…</a:t>
            </a:r>
            <a:endParaRPr lang="fr-FR" sz="1600" dirty="0">
              <a:solidFill>
                <a:schemeClr val="bg1">
                  <a:lumMod val="50000"/>
                </a:schemeClr>
              </a:solidFill>
              <a:latin typeface="Calibri (Corps)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41648" y="4219584"/>
            <a:ext cx="2938625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defRPr/>
            </a:pPr>
            <a:r>
              <a:rPr lang="fr-FR" sz="1900" b="1" dirty="0">
                <a:solidFill>
                  <a:srgbClr val="0E1B31"/>
                </a:solidFill>
                <a:latin typeface="Calibri (Corps)"/>
              </a:rPr>
              <a:t>Moyens de production :</a:t>
            </a:r>
          </a:p>
        </p:txBody>
      </p:sp>
      <p:sp>
        <p:nvSpPr>
          <p:cNvPr id="18" name="ZoneTexte 4"/>
          <p:cNvSpPr>
            <a:spLocks/>
          </p:cNvSpPr>
          <p:nvPr>
            <p:custDataLst>
              <p:tags r:id="rId12"/>
            </p:custDataLst>
          </p:nvPr>
        </p:nvSpPr>
        <p:spPr bwMode="auto">
          <a:xfrm>
            <a:off x="5541648" y="4604305"/>
            <a:ext cx="6109836" cy="20823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wrap="square" rtlCol="0">
            <a:noAutofit/>
          </a:bodyPr>
          <a:lstStyle/>
          <a:p>
            <a:pPr algn="just" defTabSz="457200">
              <a:defRPr/>
            </a:pP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…</a:t>
            </a:r>
            <a:endParaRPr lang="fr-FR" sz="1600" dirty="0">
              <a:solidFill>
                <a:schemeClr val="bg1">
                  <a:lumMod val="50000"/>
                </a:schemeClr>
              </a:solidFill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156327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2490967" y="3724"/>
            <a:ext cx="8712200" cy="1123443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Savoir faire du porteur</a:t>
            </a:r>
            <a:endParaRPr dirty="0"/>
          </a:p>
        </p:txBody>
      </p:sp>
      <p:sp>
        <p:nvSpPr>
          <p:cNvPr id="5" name="ZoneText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437965" y="1311832"/>
            <a:ext cx="11598525" cy="51169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wrap="square" rtlCol="0">
            <a:noAutofit/>
          </a:bodyPr>
          <a:lstStyle/>
          <a:p>
            <a:pPr algn="just" defTabSz="457200">
              <a:defRPr/>
            </a:pPr>
            <a:r>
              <a:rPr lang="fr-FR" sz="160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Précisez les savoir-faire de votre société et notamment ceux présentant une forte valeur ajoutée dans le domaine de l’Aéronautique </a:t>
            </a:r>
            <a:endParaRPr lang="fr-FR" sz="1600" dirty="0">
              <a:solidFill>
                <a:schemeClr val="bg1">
                  <a:lumMod val="50000"/>
                </a:schemeClr>
              </a:solidFill>
              <a:latin typeface="Calibri (Corps)"/>
            </a:endParaRPr>
          </a:p>
        </p:txBody>
      </p:sp>
      <p:sp>
        <p:nvSpPr>
          <p:cNvPr id="6" name="ZoneTexte 5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416560" y="927112"/>
            <a:ext cx="5356800" cy="38472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fr-FR" sz="1900" b="1" dirty="0">
                <a:solidFill>
                  <a:srgbClr val="0E1B31"/>
                </a:solidFill>
                <a:latin typeface="Calibri (Corps)"/>
              </a:rPr>
              <a:t>Savoir-faire détaillés de l’entreprise</a:t>
            </a:r>
          </a:p>
        </p:txBody>
      </p:sp>
    </p:spTree>
    <p:extLst>
      <p:ext uri="{BB962C8B-B14F-4D97-AF65-F5344CB8AC3E}">
        <p14:creationId xmlns:p14="http://schemas.microsoft.com/office/powerpoint/2010/main" val="241082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2490967" y="3724"/>
            <a:ext cx="8712200" cy="1123443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Stratégie de l’entreprise</a:t>
            </a:r>
            <a:endParaRPr dirty="0"/>
          </a:p>
        </p:txBody>
      </p:sp>
      <p:sp>
        <p:nvSpPr>
          <p:cNvPr id="5" name="ZoneText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437965" y="1311832"/>
            <a:ext cx="11598525" cy="51169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wrap="square" rtlCol="0">
            <a:noAutofit/>
          </a:bodyPr>
          <a:lstStyle/>
          <a:p>
            <a:pPr algn="just" defTabSz="457200">
              <a:defRPr/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Feuille de route détaillée de l’entreprise</a:t>
            </a:r>
          </a:p>
        </p:txBody>
      </p:sp>
      <p:sp>
        <p:nvSpPr>
          <p:cNvPr id="6" name="ZoneTexte 5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416560" y="927112"/>
            <a:ext cx="5356800" cy="38472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fr-FR" sz="1900" b="1" dirty="0" smtClean="0">
                <a:solidFill>
                  <a:srgbClr val="0E1B31"/>
                </a:solidFill>
                <a:latin typeface="Calibri (Corps)"/>
              </a:rPr>
              <a:t>Roadmap technologique ou marché </a:t>
            </a:r>
            <a:endParaRPr lang="fr-FR" sz="1900" b="1" dirty="0">
              <a:solidFill>
                <a:srgbClr val="0E1B31"/>
              </a:solidFill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22931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2406992" y="0"/>
            <a:ext cx="8712200" cy="1123443"/>
          </a:xfrm>
        </p:spPr>
        <p:txBody>
          <a:bodyPr/>
          <a:lstStyle/>
          <a:p>
            <a:pPr>
              <a:defRPr/>
            </a:pPr>
            <a:r>
              <a:rPr lang="fr-FR" dirty="0"/>
              <a:t>Carte d’identité du projet</a:t>
            </a:r>
            <a:endParaRPr dirty="0"/>
          </a:p>
        </p:txBody>
      </p:sp>
      <p:sp>
        <p:nvSpPr>
          <p:cNvPr id="5" name="ZoneText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416561" y="1514596"/>
            <a:ext cx="6394786" cy="2566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wrap="square" rtlCol="0">
            <a:noAutofit/>
          </a:bodyPr>
          <a:lstStyle/>
          <a:p>
            <a:pPr algn="just" defTabSz="457200">
              <a:defRPr/>
            </a:pP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Renseigner ici les grands objectifs de votre projet.</a:t>
            </a:r>
            <a:endParaRPr dirty="0"/>
          </a:p>
        </p:txBody>
      </p:sp>
      <p:sp>
        <p:nvSpPr>
          <p:cNvPr id="6" name="ZoneTexte 5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416559" y="1123443"/>
            <a:ext cx="5356800" cy="38472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fr-FR" sz="1900" b="1">
                <a:solidFill>
                  <a:srgbClr val="0E1B31"/>
                </a:solidFill>
                <a:latin typeface="Calibri (Corps)"/>
              </a:rPr>
              <a:t>Objectifs du projet </a:t>
            </a:r>
            <a:endParaRPr lang="fr-FR" sz="1900">
              <a:solidFill>
                <a:srgbClr val="0E1B31"/>
              </a:solidFill>
              <a:latin typeface="Calibri (Corps)"/>
            </a:endParaRPr>
          </a:p>
        </p:txBody>
      </p:sp>
      <p:sp>
        <p:nvSpPr>
          <p:cNvPr id="7" name="ZoneTexte 6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4207871" y="4220112"/>
            <a:ext cx="1837894" cy="391153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fr-FR" sz="1900" b="1" dirty="0">
                <a:solidFill>
                  <a:srgbClr val="0E1B31"/>
                </a:solidFill>
                <a:latin typeface="Calibri (Corps)"/>
              </a:rPr>
              <a:t>Eléments clés </a:t>
            </a:r>
            <a:endParaRPr lang="fr-FR" sz="1900" dirty="0">
              <a:solidFill>
                <a:srgbClr val="0E1B31"/>
              </a:solidFill>
              <a:latin typeface="Calibri (Corps)"/>
            </a:endParaRPr>
          </a:p>
        </p:txBody>
      </p:sp>
      <p:sp>
        <p:nvSpPr>
          <p:cNvPr id="8" name="ZoneTexte 7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4217467" y="4611265"/>
            <a:ext cx="7719909" cy="20434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wrap="square" rtlCol="0">
            <a:noAutofit/>
          </a:bodyPr>
          <a:lstStyle/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Coût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total 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estimé par partenaires :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…€</a:t>
            </a:r>
            <a:endParaRPr dirty="0"/>
          </a:p>
          <a:p>
            <a:pPr marL="285750" indent="-285750" algn="just" defTabSz="457200">
              <a:buFont typeface="Arial"/>
              <a:buChar char="•"/>
              <a:defRPr/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Durée du projet estimé: … mois</a:t>
            </a:r>
            <a:endParaRPr dirty="0"/>
          </a:p>
          <a:p>
            <a:pPr marL="285750" indent="-285750" algn="just" defTabSz="457200">
              <a:buFont typeface="Arial"/>
              <a:buChar char="•"/>
              <a:defRPr/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Lieux de réalisation du 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projet</a:t>
            </a:r>
          </a:p>
          <a:p>
            <a:pPr marL="285750" indent="-285750" algn="just" defTabSz="457200">
              <a:buFont typeface="Arial"/>
              <a:buChar char="•"/>
              <a:defRPr/>
            </a:pP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Montant de subvention demandé par partenaire : …€</a:t>
            </a:r>
          </a:p>
          <a:p>
            <a:pPr marL="285750" indent="-285750" algn="just" defTabSz="457200">
              <a:buFont typeface="Arial"/>
              <a:buChar char="•"/>
              <a:defRPr/>
            </a:pP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Montant des fonds propres de chaque partenaires industriels : …€</a:t>
            </a:r>
          </a:p>
          <a:p>
            <a:pPr marL="285750" indent="-285750" algn="just" defTabSz="457200">
              <a:buFont typeface="Arial"/>
              <a:buChar char="•"/>
              <a:defRPr/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Montant total des subventions publiques reçues par chaque partenaire en 2002 : …€</a:t>
            </a:r>
            <a:endParaRPr sz="1600" dirty="0">
              <a:solidFill>
                <a:schemeClr val="bg1">
                  <a:lumMod val="50000"/>
                </a:schemeClr>
              </a:solidFill>
              <a:latin typeface="Calibri (Corps)"/>
            </a:endParaRPr>
          </a:p>
        </p:txBody>
      </p:sp>
      <p:sp>
        <p:nvSpPr>
          <p:cNvPr id="9" name="ZoneTexte 8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416560" y="4153625"/>
            <a:ext cx="2562244" cy="38472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fr-FR" sz="1900" b="1">
                <a:solidFill>
                  <a:srgbClr val="0E1B31"/>
                </a:solidFill>
                <a:latin typeface="Calibri (Corps)"/>
              </a:rPr>
              <a:t>Partenaire(s) </a:t>
            </a:r>
            <a:endParaRPr lang="fr-FR" sz="1900">
              <a:solidFill>
                <a:srgbClr val="0E1B31"/>
              </a:solidFill>
              <a:latin typeface="Calibri (Corps)"/>
            </a:endParaRPr>
          </a:p>
        </p:txBody>
      </p:sp>
      <p:sp>
        <p:nvSpPr>
          <p:cNvPr id="10" name="ZoneTexte 9"/>
          <p:cNvSpPr>
            <a:spLocks/>
          </p:cNvSpPr>
          <p:nvPr>
            <p:custDataLst>
              <p:tags r:id="rId7"/>
            </p:custDataLst>
          </p:nvPr>
        </p:nvSpPr>
        <p:spPr bwMode="auto">
          <a:xfrm>
            <a:off x="416560" y="4611265"/>
            <a:ext cx="3568148" cy="20596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wrap="square" rtlCol="0">
            <a:noAutofit/>
          </a:bodyPr>
          <a:lstStyle/>
          <a:p>
            <a:pPr defTabSz="457200">
              <a:defRPr/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Renseigner ici 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les partenaires de votre projet le cas échéant. </a:t>
            </a:r>
            <a:endParaRPr dirty="0"/>
          </a:p>
        </p:txBody>
      </p:sp>
      <p:sp>
        <p:nvSpPr>
          <p:cNvPr id="11" name="ZoneTexte 10"/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6988629" y="1654002"/>
            <a:ext cx="4948747" cy="2426703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"/>
          </a:ln>
        </p:spPr>
        <p:txBody>
          <a:bodyPr wrap="square" rtlCol="0">
            <a:noAutofit/>
          </a:bodyPr>
          <a:lstStyle/>
          <a:p>
            <a:pPr algn="ctr" defTabSz="457200">
              <a:defRPr/>
            </a:pPr>
            <a:endParaRPr lang="fr-FR" sz="1600" i="1">
              <a:solidFill>
                <a:prstClr val="black"/>
              </a:solidFill>
              <a:latin typeface="Calibri (Corps)"/>
            </a:endParaRPr>
          </a:p>
          <a:p>
            <a:pPr algn="ctr" defTabSz="457200">
              <a:defRPr/>
            </a:pPr>
            <a:endParaRPr lang="fr-FR" sz="1600" i="1">
              <a:solidFill>
                <a:prstClr val="black"/>
              </a:solidFill>
              <a:latin typeface="Calibri (Corps)"/>
            </a:endParaRPr>
          </a:p>
          <a:p>
            <a:pPr algn="ctr" defTabSz="457200">
              <a:defRPr/>
            </a:pPr>
            <a:endParaRPr lang="fr-FR" sz="1600" i="1">
              <a:solidFill>
                <a:prstClr val="black"/>
              </a:solidFill>
              <a:latin typeface="Calibri (Corps)"/>
            </a:endParaRPr>
          </a:p>
          <a:p>
            <a:pPr algn="ctr" defTabSz="457200">
              <a:defRPr/>
            </a:pPr>
            <a:endParaRPr lang="fr-FR" sz="1600" i="1">
              <a:solidFill>
                <a:prstClr val="black"/>
              </a:solidFill>
              <a:latin typeface="Calibri (Corps)"/>
            </a:endParaRPr>
          </a:p>
          <a:p>
            <a:pPr algn="ctr" defTabSz="457200">
              <a:defRPr/>
            </a:pPr>
            <a:endParaRPr lang="fr-FR" sz="1600" i="1">
              <a:solidFill>
                <a:prstClr val="black"/>
              </a:solidFill>
              <a:latin typeface="Calibri (Corps)"/>
            </a:endParaRPr>
          </a:p>
          <a:p>
            <a:pPr algn="ctr" defTabSz="457200">
              <a:defRPr/>
            </a:pPr>
            <a:r>
              <a:rPr lang="fr-FR" sz="1600" i="1">
                <a:solidFill>
                  <a:prstClr val="black"/>
                </a:solidFill>
                <a:latin typeface="Calibri (Corps)"/>
              </a:rPr>
              <a:t>Illustration de la problématique/solution du projet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5710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ZoneTexte 4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499492" y="1982057"/>
            <a:ext cx="4546552" cy="4644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wrap="square" rtlCol="0">
            <a:noAutofit/>
          </a:bodyPr>
          <a:lstStyle/>
          <a:p>
            <a:pPr algn="just" defTabSz="457200">
              <a:defRPr/>
            </a:pPr>
            <a:r>
              <a:rPr lang="fr-FR" sz="160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…</a:t>
            </a:r>
            <a:endParaRPr/>
          </a:p>
        </p:txBody>
      </p:sp>
      <p:sp>
        <p:nvSpPr>
          <p:cNvPr id="5" name="ZoneTexte 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499492" y="1597336"/>
            <a:ext cx="4546552" cy="38472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fr-FR" sz="1900" b="1" dirty="0">
                <a:solidFill>
                  <a:schemeClr val="accent1">
                    <a:lumMod val="75000"/>
                  </a:schemeClr>
                </a:solidFill>
                <a:latin typeface="Calibri (Corps)"/>
              </a:rPr>
              <a:t>Origine &amp; jalons clés du projet</a:t>
            </a:r>
            <a:endParaRPr dirty="0"/>
          </a:p>
        </p:txBody>
      </p:sp>
      <p:sp>
        <p:nvSpPr>
          <p:cNvPr id="6" name="ZoneTexte 6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5343703" y="2220066"/>
            <a:ext cx="6256416" cy="17922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wrap="square" rtlCol="0">
            <a:noAutofit/>
          </a:bodyPr>
          <a:lstStyle/>
          <a:p>
            <a:pPr algn="just" defTabSz="457200">
              <a:defRPr/>
            </a:pPr>
            <a:r>
              <a:rPr lang="fr-FR" sz="160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…</a:t>
            </a:r>
            <a:endParaRPr/>
          </a:p>
        </p:txBody>
      </p:sp>
      <p:sp>
        <p:nvSpPr>
          <p:cNvPr id="7" name="ZoneTexte 7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5343701" y="1597336"/>
            <a:ext cx="6256417" cy="677108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fr-FR" sz="1900" b="1" dirty="0">
                <a:solidFill>
                  <a:schemeClr val="accent1">
                    <a:lumMod val="75000"/>
                  </a:schemeClr>
                </a:solidFill>
                <a:latin typeface="Calibri (Corps)"/>
              </a:rPr>
              <a:t>Description de l’état de l’art, de la concurrence et des verrous associés aux objectifs </a:t>
            </a:r>
            <a:endParaRPr dirty="0"/>
          </a:p>
        </p:txBody>
      </p:sp>
      <p:sp>
        <p:nvSpPr>
          <p:cNvPr id="8" name="ZoneTexte 8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5343703" y="4779906"/>
            <a:ext cx="6256416" cy="18648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wrap="square" rtlCol="0">
            <a:noAutofit/>
          </a:bodyPr>
          <a:lstStyle/>
          <a:p>
            <a:pPr algn="just" defTabSz="457200">
              <a:defRPr/>
            </a:pPr>
            <a:r>
              <a:rPr lang="fr-FR" sz="160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…</a:t>
            </a:r>
            <a:endParaRPr/>
          </a:p>
        </p:txBody>
      </p:sp>
      <p:sp>
        <p:nvSpPr>
          <p:cNvPr id="9" name="ZoneTexte 9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5343701" y="4102798"/>
            <a:ext cx="6256417" cy="677108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fr-FR" sz="1900" b="1">
                <a:solidFill>
                  <a:schemeClr val="accent1">
                    <a:lumMod val="75000"/>
                  </a:schemeClr>
                </a:solidFill>
                <a:latin typeface="Calibri (Corps)"/>
              </a:rPr>
              <a:t>Décrire les actions envisagées pour lever les verrous ainsi identifiés</a:t>
            </a:r>
            <a:endParaRPr/>
          </a:p>
        </p:txBody>
      </p:sp>
      <p:sp>
        <p:nvSpPr>
          <p:cNvPr id="10" name="Titre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 bwMode="auto">
          <a:xfrm>
            <a:off x="2420789" y="18030"/>
            <a:ext cx="8712200" cy="941792"/>
          </a:xfrm>
        </p:spPr>
        <p:txBody>
          <a:bodyPr/>
          <a:lstStyle/>
          <a:p>
            <a:pPr>
              <a:defRPr/>
            </a:pPr>
            <a:r>
              <a:rPr lang="fr-FR" dirty="0"/>
              <a:t>Description du projet</a:t>
            </a:r>
            <a:endParaRPr dirty="0"/>
          </a:p>
        </p:txBody>
      </p:sp>
      <p:cxnSp>
        <p:nvCxnSpPr>
          <p:cNvPr id="11" name="Connecteur droit 11"/>
          <p:cNvCxnSpPr>
            <a:cxnSpLocks/>
          </p:cNvCxnSpPr>
          <p:nvPr>
            <p:custDataLst>
              <p:tags r:id="rId8"/>
            </p:custDataLst>
          </p:nvPr>
        </p:nvCxnSpPr>
        <p:spPr bwMode="auto">
          <a:xfrm>
            <a:off x="274749" y="2236827"/>
            <a:ext cx="0" cy="4321729"/>
          </a:xfrm>
          <a:prstGeom prst="line">
            <a:avLst/>
          </a:prstGeom>
          <a:ln w="38100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2"/>
          <p:cNvSpPr/>
          <p:nvPr>
            <p:custDataLst>
              <p:tags r:id="rId9"/>
            </p:custDataLst>
          </p:nvPr>
        </p:nvSpPr>
        <p:spPr bwMode="auto">
          <a:xfrm>
            <a:off x="94749" y="5479519"/>
            <a:ext cx="360000" cy="360000"/>
          </a:xfrm>
          <a:prstGeom prst="ellipse">
            <a:avLst/>
          </a:prstGeom>
          <a:solidFill>
            <a:srgbClr val="275B23"/>
          </a:solidFill>
          <a:ln>
            <a:solidFill>
              <a:srgbClr val="1A3F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Ellipse 13"/>
          <p:cNvSpPr/>
          <p:nvPr>
            <p:custDataLst>
              <p:tags r:id="rId10"/>
            </p:custDataLst>
          </p:nvPr>
        </p:nvSpPr>
        <p:spPr bwMode="auto">
          <a:xfrm>
            <a:off x="94749" y="4565016"/>
            <a:ext cx="360000" cy="360000"/>
          </a:xfrm>
          <a:prstGeom prst="ellipse">
            <a:avLst/>
          </a:prstGeom>
          <a:solidFill>
            <a:srgbClr val="275B23"/>
          </a:solidFill>
          <a:ln>
            <a:solidFill>
              <a:srgbClr val="1A3F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Ellipse 14"/>
          <p:cNvSpPr/>
          <p:nvPr>
            <p:custDataLst>
              <p:tags r:id="rId11"/>
            </p:custDataLst>
          </p:nvPr>
        </p:nvSpPr>
        <p:spPr bwMode="auto">
          <a:xfrm>
            <a:off x="94749" y="3652362"/>
            <a:ext cx="360000" cy="360000"/>
          </a:xfrm>
          <a:prstGeom prst="ellipse">
            <a:avLst/>
          </a:prstGeom>
          <a:solidFill>
            <a:srgbClr val="275B23"/>
          </a:solidFill>
          <a:ln>
            <a:solidFill>
              <a:srgbClr val="1A3F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" name="Ellipse 15"/>
          <p:cNvSpPr/>
          <p:nvPr>
            <p:custDataLst>
              <p:tags r:id="rId12"/>
            </p:custDataLst>
          </p:nvPr>
        </p:nvSpPr>
        <p:spPr bwMode="auto">
          <a:xfrm>
            <a:off x="94749" y="2732598"/>
            <a:ext cx="360000" cy="360000"/>
          </a:xfrm>
          <a:prstGeom prst="ellipse">
            <a:avLst/>
          </a:prstGeom>
          <a:solidFill>
            <a:srgbClr val="275B23"/>
          </a:solidFill>
          <a:ln>
            <a:solidFill>
              <a:srgbClr val="1A3F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74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ZoneTexte 11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323314" y="1773220"/>
            <a:ext cx="7860916" cy="24297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wrap="square" rtlCol="0">
            <a:noAutofit/>
          </a:bodyPr>
          <a:lstStyle/>
          <a:p>
            <a:pPr algn="just" defTabSz="457200">
              <a:defRPr/>
            </a:pPr>
            <a:r>
              <a:rPr lang="fr-FR" sz="160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…</a:t>
            </a:r>
            <a:endParaRPr/>
          </a:p>
        </p:txBody>
      </p:sp>
      <p:sp>
        <p:nvSpPr>
          <p:cNvPr id="5" name="ZoneTexte 12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23313" y="1388499"/>
            <a:ext cx="5356800" cy="38472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fr-FR" sz="1900" b="1" dirty="0">
                <a:solidFill>
                  <a:schemeClr val="accent1">
                    <a:lumMod val="75000"/>
                  </a:schemeClr>
                </a:solidFill>
                <a:latin typeface="Calibri (Corps)"/>
              </a:rPr>
              <a:t>Solution et/ou service développés</a:t>
            </a:r>
            <a:endParaRPr dirty="0"/>
          </a:p>
        </p:txBody>
      </p:sp>
      <p:sp>
        <p:nvSpPr>
          <p:cNvPr id="6" name="ZoneTexte 13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323315" y="4371357"/>
            <a:ext cx="5638801" cy="38472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fr-FR" sz="1900" b="1">
                <a:solidFill>
                  <a:schemeClr val="accent1">
                    <a:lumMod val="75000"/>
                  </a:schemeClr>
                </a:solidFill>
                <a:latin typeface="Calibri (Corps)"/>
              </a:rPr>
              <a:t>Valeur ajoutée de la solution et/ou du service</a:t>
            </a:r>
            <a:endParaRPr/>
          </a:p>
        </p:txBody>
      </p:sp>
      <p:sp>
        <p:nvSpPr>
          <p:cNvPr id="7" name="ZoneTexte 14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323314" y="4756078"/>
            <a:ext cx="7860917" cy="19348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wrap="square" rtlCol="0">
            <a:noAutofit/>
          </a:bodyPr>
          <a:lstStyle/>
          <a:p>
            <a:pPr algn="just" defTabSz="457200">
              <a:defRPr/>
            </a:pPr>
            <a:r>
              <a:rPr lang="fr-FR" sz="160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…</a:t>
            </a:r>
            <a:endParaRPr/>
          </a:p>
        </p:txBody>
      </p:sp>
      <p:sp>
        <p:nvSpPr>
          <p:cNvPr id="8" name="ZoneTexte 15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8400256" y="2247939"/>
            <a:ext cx="3606655" cy="4442946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"/>
          </a:ln>
        </p:spPr>
        <p:txBody>
          <a:bodyPr wrap="square" rtlCol="0">
            <a:noAutofit/>
          </a:bodyPr>
          <a:lstStyle/>
          <a:p>
            <a:pPr algn="ctr" defTabSz="457200">
              <a:defRPr/>
            </a:pPr>
            <a:endParaRPr lang="fr-FR" sz="1600" i="1">
              <a:solidFill>
                <a:prstClr val="black"/>
              </a:solidFill>
              <a:latin typeface="Calibri (Corps)"/>
            </a:endParaRPr>
          </a:p>
          <a:p>
            <a:pPr algn="ctr" defTabSz="457200">
              <a:defRPr/>
            </a:pPr>
            <a:endParaRPr lang="fr-FR" sz="1600" i="1">
              <a:solidFill>
                <a:prstClr val="black"/>
              </a:solidFill>
              <a:latin typeface="Calibri (Corps)"/>
            </a:endParaRPr>
          </a:p>
          <a:p>
            <a:pPr algn="ctr" defTabSz="457200">
              <a:defRPr/>
            </a:pPr>
            <a:endParaRPr lang="fr-FR" sz="1600" i="1">
              <a:solidFill>
                <a:prstClr val="black"/>
              </a:solidFill>
              <a:latin typeface="Calibri (Corps)"/>
            </a:endParaRPr>
          </a:p>
          <a:p>
            <a:pPr algn="ctr" defTabSz="457200">
              <a:defRPr/>
            </a:pPr>
            <a:endParaRPr lang="fr-FR" sz="1600" i="1">
              <a:solidFill>
                <a:prstClr val="black"/>
              </a:solidFill>
              <a:latin typeface="Calibri (Corps)"/>
            </a:endParaRPr>
          </a:p>
          <a:p>
            <a:pPr algn="ctr" defTabSz="457200">
              <a:defRPr/>
            </a:pPr>
            <a:endParaRPr lang="fr-FR" sz="1600" i="1">
              <a:solidFill>
                <a:prstClr val="black"/>
              </a:solidFill>
              <a:latin typeface="Calibri (Corps)"/>
            </a:endParaRPr>
          </a:p>
          <a:p>
            <a:pPr algn="ctr" defTabSz="457200">
              <a:defRPr/>
            </a:pPr>
            <a:r>
              <a:rPr lang="fr-FR" sz="1600" i="1">
                <a:solidFill>
                  <a:prstClr val="black"/>
                </a:solidFill>
                <a:latin typeface="Calibri (Corps)"/>
              </a:rPr>
              <a:t>Illustration schématique de l’objet de l’innovation</a:t>
            </a:r>
            <a:endParaRPr/>
          </a:p>
        </p:txBody>
      </p:sp>
      <p:pic>
        <p:nvPicPr>
          <p:cNvPr id="9" name="Google Shape;783;p1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9">
            <a:alphaModFix/>
            <a:duotone>
              <a:prstClr val="black"/>
              <a:srgbClr val="20A2D4">
                <a:tint val="45000"/>
                <a:satMod val="400000"/>
              </a:srgbClr>
            </a:duotone>
          </a:blip>
          <a:stretch/>
        </p:blipFill>
        <p:spPr bwMode="auto">
          <a:xfrm>
            <a:off x="9530465" y="4497538"/>
            <a:ext cx="1346236" cy="134623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re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 bwMode="auto">
          <a:xfrm>
            <a:off x="2469355" y="0"/>
            <a:ext cx="10273981" cy="988827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Caractère </a:t>
            </a:r>
            <a:r>
              <a:rPr lang="fr-FR" dirty="0"/>
              <a:t>innovant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76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ZoneTexte 4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151186" y="1526205"/>
            <a:ext cx="5532094" cy="27331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wrap="square" rtlCol="0">
            <a:noAutofit/>
          </a:bodyPr>
          <a:lstStyle/>
          <a:p>
            <a:pPr algn="just" defTabSz="457200">
              <a:defRPr/>
            </a:pPr>
            <a:r>
              <a:rPr lang="fr-FR" sz="160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…</a:t>
            </a:r>
            <a:endParaRPr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oneTexte 5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79098" y="1054376"/>
            <a:ext cx="6256417" cy="38472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fr-FR" sz="1900" b="1" dirty="0">
                <a:solidFill>
                  <a:schemeClr val="accent1">
                    <a:lumMod val="75000"/>
                  </a:schemeClr>
                </a:solidFill>
                <a:latin typeface="Calibri (Corps)"/>
              </a:rPr>
              <a:t>Segment de marché ciblé</a:t>
            </a:r>
            <a:endParaRPr dirty="0"/>
          </a:p>
        </p:txBody>
      </p:sp>
      <p:sp>
        <p:nvSpPr>
          <p:cNvPr id="6" name="ZoneTexte 6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5804472" y="1548788"/>
            <a:ext cx="6387528" cy="38187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fr-FR" sz="1900" b="1">
                <a:solidFill>
                  <a:schemeClr val="accent1">
                    <a:lumMod val="75000"/>
                  </a:schemeClr>
                </a:solidFill>
                <a:latin typeface="Calibri (Corps)"/>
              </a:rPr>
              <a:t>Identification des clients/utilisateurs finaux potentiels</a:t>
            </a:r>
            <a:endParaRPr/>
          </a:p>
        </p:txBody>
      </p:sp>
      <p:sp>
        <p:nvSpPr>
          <p:cNvPr id="8" name="ZoneTexte 8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5834153" y="2040350"/>
            <a:ext cx="6258319" cy="2219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wrap="square" rtlCol="0">
            <a:noAutofit/>
          </a:bodyPr>
          <a:lstStyle/>
          <a:p>
            <a:pPr algn="just" defTabSz="457200">
              <a:defRPr/>
            </a:pPr>
            <a:r>
              <a:rPr lang="fr-FR" sz="160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…</a:t>
            </a:r>
            <a:endParaRPr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ZoneTexte 9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151186" y="4438154"/>
            <a:ext cx="8972665" cy="38472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fr-FR" sz="1900" b="1">
                <a:solidFill>
                  <a:schemeClr val="accent1">
                    <a:lumMod val="75000"/>
                  </a:schemeClr>
                </a:solidFill>
                <a:latin typeface="Calibri (Corps)"/>
              </a:rPr>
              <a:t>Stratégie commerciale envisagée (comment vous aborderiez le marché)</a:t>
            </a:r>
            <a:endParaRPr/>
          </a:p>
        </p:txBody>
      </p:sp>
      <p:sp>
        <p:nvSpPr>
          <p:cNvPr id="10" name="ZoneTexte 10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151185" y="4898993"/>
            <a:ext cx="11726683" cy="18183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wrap="square" rtlCol="0">
            <a:noAutofit/>
          </a:bodyPr>
          <a:lstStyle/>
          <a:p>
            <a:pPr algn="just" defTabSz="457200">
              <a:defRPr/>
            </a:pPr>
            <a:r>
              <a:rPr lang="fr-FR" sz="1600">
                <a:solidFill>
                  <a:schemeClr val="bg1">
                    <a:lumMod val="50000"/>
                  </a:schemeClr>
                </a:solidFill>
                <a:latin typeface="Calibri (Corps)"/>
              </a:rPr>
              <a:t>…</a:t>
            </a:r>
            <a:endParaRPr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re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 bwMode="auto">
          <a:xfrm>
            <a:off x="2464324" y="50883"/>
            <a:ext cx="8001472" cy="707628"/>
          </a:xfrm>
        </p:spPr>
        <p:txBody>
          <a:bodyPr/>
          <a:lstStyle/>
          <a:p>
            <a:pPr>
              <a:defRPr/>
            </a:pPr>
            <a:r>
              <a:rPr lang="fr-FR" dirty="0"/>
              <a:t>Opportunités de Marchés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8084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44361277"/>
              </p:ext>
            </p:extLst>
          </p:nvPr>
        </p:nvGraphicFramePr>
        <p:xfrm>
          <a:off x="168312" y="837283"/>
          <a:ext cx="11829057" cy="4996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07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6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3">
                <a:tc>
                  <a:txBody>
                    <a:bodyPr/>
                    <a:lstStyle/>
                    <a:p>
                      <a:r>
                        <a:rPr lang="fr-FR" sz="1050" dirty="0"/>
                        <a:t>Entreprise:</a:t>
                      </a:r>
                    </a:p>
                  </a:txBody>
                  <a:tcPr marL="85244" marR="85244"/>
                </a:tc>
                <a:tc>
                  <a:txBody>
                    <a:bodyPr/>
                    <a:lstStyle/>
                    <a:p>
                      <a:r>
                        <a:rPr lang="fr-FR" sz="1050" dirty="0"/>
                        <a:t>Nom Contact :</a:t>
                      </a:r>
                    </a:p>
                  </a:txBody>
                  <a:tcPr marL="85244" marR="85244"/>
                </a:tc>
                <a:tc>
                  <a:txBody>
                    <a:bodyPr/>
                    <a:lstStyle/>
                    <a:p>
                      <a:r>
                        <a:rPr lang="fr-FR" sz="1050" dirty="0"/>
                        <a:t>Coordonnées :</a:t>
                      </a:r>
                    </a:p>
                  </a:txBody>
                  <a:tcPr marL="85244" marR="85244"/>
                </a:tc>
                <a:extLst>
                  <a:ext uri="{0D108BD9-81ED-4DB2-BD59-A6C34878D82A}">
                    <a16:rowId xmlns:a16="http://schemas.microsoft.com/office/drawing/2014/main" val="4294303985"/>
                  </a:ext>
                </a:extLst>
              </a:tr>
              <a:tr h="408480">
                <a:tc>
                  <a:txBody>
                    <a:bodyPr/>
                    <a:lstStyle/>
                    <a:p>
                      <a:r>
                        <a:rPr lang="fr-FR" sz="1050" dirty="0"/>
                        <a:t>Cible marché / environnement de référence </a:t>
                      </a:r>
                      <a:r>
                        <a:rPr lang="fr-FR" sz="1050" baseline="0" dirty="0"/>
                        <a:t>:</a:t>
                      </a:r>
                      <a:endParaRPr lang="fr-FR" sz="1050" dirty="0"/>
                    </a:p>
                  </a:txBody>
                  <a:tcPr marL="85244" marR="85244"/>
                </a:tc>
                <a:tc>
                  <a:txBody>
                    <a:bodyPr/>
                    <a:lstStyle/>
                    <a:p>
                      <a:r>
                        <a:rPr lang="fr-FR" sz="1050" dirty="0"/>
                        <a:t>Clients potentiels :</a:t>
                      </a:r>
                    </a:p>
                  </a:txBody>
                  <a:tcPr marL="85244" marR="85244"/>
                </a:tc>
                <a:tc>
                  <a:txBody>
                    <a:bodyPr/>
                    <a:lstStyle/>
                    <a:p>
                      <a:r>
                        <a:rPr lang="fr-FR" sz="1050" dirty="0"/>
                        <a:t>Budget prévisionnel du projet :</a:t>
                      </a:r>
                    </a:p>
                    <a:p>
                      <a:endParaRPr lang="fr-FR" sz="1050" dirty="0"/>
                    </a:p>
                  </a:txBody>
                  <a:tcPr marL="85244" marR="852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648">
                <a:tc>
                  <a:txBody>
                    <a:bodyPr/>
                    <a:lstStyle/>
                    <a:p>
                      <a:r>
                        <a:rPr lang="fr-FR" sz="1050" dirty="0"/>
                        <a:t>Sujets technologiques étudiés (identification briques techno) :</a:t>
                      </a:r>
                    </a:p>
                  </a:txBody>
                  <a:tcPr marL="85244" marR="85244"/>
                </a:tc>
                <a:tc gridSpan="2">
                  <a:txBody>
                    <a:bodyPr/>
                    <a:lstStyle/>
                    <a:p>
                      <a:r>
                        <a:rPr lang="fr-FR" sz="1050" dirty="0"/>
                        <a:t>Description sommaire du projet / schéma</a:t>
                      </a:r>
                      <a:r>
                        <a:rPr lang="fr-FR" sz="1050" baseline="0" dirty="0"/>
                        <a:t> de travail :</a:t>
                      </a:r>
                      <a:endParaRPr lang="fr-FR" sz="1050" dirty="0"/>
                    </a:p>
                  </a:txBody>
                  <a:tcPr marL="85244" marR="85244"/>
                </a:tc>
                <a:tc h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745">
                <a:tc>
                  <a:txBody>
                    <a:bodyPr/>
                    <a:lstStyle/>
                    <a:p>
                      <a:r>
                        <a:rPr lang="fr-FR" sz="1050" dirty="0"/>
                        <a:t>Evolution</a:t>
                      </a:r>
                      <a:r>
                        <a:rPr lang="fr-FR" sz="1050" baseline="0" dirty="0"/>
                        <a:t> maturité</a:t>
                      </a:r>
                      <a:r>
                        <a:rPr lang="fr-FR" sz="1050" dirty="0"/>
                        <a:t> visée (produit ou méthode / </a:t>
                      </a:r>
                      <a:r>
                        <a:rPr lang="fr-FR" sz="1050" dirty="0" err="1"/>
                        <a:t>process</a:t>
                      </a:r>
                      <a:r>
                        <a:rPr lang="fr-FR" sz="1050" dirty="0"/>
                        <a:t>) :</a:t>
                      </a:r>
                    </a:p>
                  </a:txBody>
                  <a:tcPr marL="85244" marR="85244"/>
                </a:tc>
                <a:tc gridSpan="2">
                  <a:txBody>
                    <a:bodyPr/>
                    <a:lstStyle/>
                    <a:p>
                      <a:r>
                        <a:rPr lang="fr-FR" sz="1050" dirty="0"/>
                        <a:t>Étape ultérieure à l’issue du projet :</a:t>
                      </a:r>
                    </a:p>
                  </a:txBody>
                  <a:tcPr marL="85244" marR="85244"/>
                </a:tc>
                <a:tc h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5447">
                <a:tc>
                  <a:txBody>
                    <a:bodyPr/>
                    <a:lstStyle/>
                    <a:p>
                      <a:r>
                        <a:rPr lang="fr-FR" sz="1050" dirty="0"/>
                        <a:t>Prérequis pour lancement / données d’entrées :</a:t>
                      </a:r>
                    </a:p>
                  </a:txBody>
                  <a:tcPr marL="85244" marR="85244"/>
                </a:tc>
                <a:tc gridSpan="2">
                  <a:txBody>
                    <a:bodyPr/>
                    <a:lstStyle/>
                    <a:p>
                      <a:r>
                        <a:rPr lang="fr-FR" sz="1050" dirty="0"/>
                        <a:t>Enjeux d’innovation produit ou procédé </a:t>
                      </a:r>
                      <a:r>
                        <a:rPr lang="fr-FR" sz="1050" baseline="0" dirty="0"/>
                        <a:t>:</a:t>
                      </a:r>
                      <a:endParaRPr lang="fr-FR" sz="1050" dirty="0"/>
                    </a:p>
                  </a:txBody>
                  <a:tcPr marL="85244" marR="85244"/>
                </a:tc>
                <a:tc h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fr-FR" sz="1050" dirty="0"/>
                        <a:t>Partenaires identifiés</a:t>
                      </a:r>
                      <a:r>
                        <a:rPr lang="fr-FR" sz="1050" baseline="0" dirty="0"/>
                        <a:t> :</a:t>
                      </a:r>
                      <a:endParaRPr lang="fr-FR" sz="1050" dirty="0"/>
                    </a:p>
                  </a:txBody>
                  <a:tcPr marL="85244" marR="85244"/>
                </a:tc>
                <a:tc gridSpan="2">
                  <a:txBody>
                    <a:bodyPr/>
                    <a:lstStyle/>
                    <a:p>
                      <a:r>
                        <a:rPr lang="fr-FR" sz="1050" dirty="0"/>
                        <a:t>Autres éventuels partenaires</a:t>
                      </a:r>
                      <a:r>
                        <a:rPr lang="fr-FR" sz="1050" baseline="0" dirty="0"/>
                        <a:t> recherchés :</a:t>
                      </a:r>
                      <a:endParaRPr lang="fr-FR" sz="1050" dirty="0"/>
                    </a:p>
                  </a:txBody>
                  <a:tcPr marL="85244" marR="85244"/>
                </a:tc>
                <a:tc h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525843" y="103795"/>
            <a:ext cx="11024904" cy="7334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/>
              <a:t>Résumé du projet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55657022"/>
              </p:ext>
            </p:extLst>
          </p:nvPr>
        </p:nvGraphicFramePr>
        <p:xfrm>
          <a:off x="455900" y="5914195"/>
          <a:ext cx="11166893" cy="833636"/>
        </p:xfrm>
        <a:graphic>
          <a:graphicData uri="http://schemas.openxmlformats.org/drawingml/2006/table">
            <a:tbl>
              <a:tblPr/>
              <a:tblGrid>
                <a:gridCol w="1126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2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24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2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34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07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0715">
                  <a:extLst>
                    <a:ext uri="{9D8B030D-6E8A-4147-A177-3AD203B41FA5}">
                      <a16:colId xmlns:a16="http://schemas.microsoft.com/office/drawing/2014/main" val="3552824226"/>
                    </a:ext>
                  </a:extLst>
                </a:gridCol>
                <a:gridCol w="7507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075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4036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Macro</a:t>
                      </a:r>
                      <a:r>
                        <a:rPr lang="fr-FR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planning / budget estimé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Budget</a:t>
                      </a:r>
                      <a:r>
                        <a:rPr lang="fr-FR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prévisionnel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Phasage donné à titre d’exemple</a:t>
                      </a:r>
                    </a:p>
                    <a:p>
                      <a:pPr algn="r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Calendrier   -&gt;                </a:t>
                      </a:r>
                      <a:r>
                        <a:rPr lang="fr-FR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</a:t>
                      </a:r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Sept</a:t>
                      </a:r>
                      <a:r>
                        <a:rPr lang="fr-FR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2023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16">
                <a:tc vMerge="1"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Brique</a:t>
                      </a:r>
                      <a:r>
                        <a:rPr lang="fr-FR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techno 1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32">
                <a:tc vMerge="1"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Brique techno 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248">
                <a:tc vMerge="1">
                  <a:txBody>
                    <a:bodyPr/>
                    <a:lstStyle/>
                    <a:p>
                      <a:pPr algn="l" fontAlgn="b"/>
                      <a:endParaRPr lang="fr-FR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démonstrateur techno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08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7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481</Words>
  <Application>Microsoft Office PowerPoint</Application>
  <PresentationFormat>Grand écran</PresentationFormat>
  <Paragraphs>128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(Corps)</vt:lpstr>
      <vt:lpstr>Calibri Light</vt:lpstr>
      <vt:lpstr>Thème Office</vt:lpstr>
      <vt:lpstr>Présentation PowerPoint</vt:lpstr>
      <vt:lpstr>Carte d’identité du porteur</vt:lpstr>
      <vt:lpstr>Savoir faire du porteur</vt:lpstr>
      <vt:lpstr>Stratégie de l’entreprise</vt:lpstr>
      <vt:lpstr>Carte d’identité du projet</vt:lpstr>
      <vt:lpstr>Description du projet</vt:lpstr>
      <vt:lpstr>Caractère innovant</vt:lpstr>
      <vt:lpstr>Opportunités de Marchés</vt:lpstr>
      <vt:lpstr>Résumé du projet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PEREZ</dc:creator>
  <cp:lastModifiedBy>L.Perez (AV)</cp:lastModifiedBy>
  <cp:revision>4</cp:revision>
  <dcterms:created xsi:type="dcterms:W3CDTF">2023-01-20T08:34:15Z</dcterms:created>
  <dcterms:modified xsi:type="dcterms:W3CDTF">2023-01-20T09:58:17Z</dcterms:modified>
</cp:coreProperties>
</file>